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389" r:id="rId3"/>
    <p:sldId id="435" r:id="rId4"/>
    <p:sldId id="400" r:id="rId5"/>
    <p:sldId id="466" r:id="rId6"/>
    <p:sldId id="401" r:id="rId7"/>
    <p:sldId id="489" r:id="rId8"/>
    <p:sldId id="437" r:id="rId9"/>
    <p:sldId id="465" r:id="rId10"/>
    <p:sldId id="463" r:id="rId11"/>
    <p:sldId id="436" r:id="rId12"/>
    <p:sldId id="405" r:id="rId13"/>
    <p:sldId id="438" r:id="rId14"/>
    <p:sldId id="471" r:id="rId15"/>
    <p:sldId id="476" r:id="rId16"/>
    <p:sldId id="441" r:id="rId17"/>
    <p:sldId id="467" r:id="rId18"/>
    <p:sldId id="477" r:id="rId19"/>
    <p:sldId id="490" r:id="rId20"/>
    <p:sldId id="472" r:id="rId21"/>
    <p:sldId id="496" r:id="rId22"/>
    <p:sldId id="442" r:id="rId23"/>
    <p:sldId id="447" r:id="rId24"/>
    <p:sldId id="457" r:id="rId25"/>
    <p:sldId id="482" r:id="rId26"/>
    <p:sldId id="495" r:id="rId27"/>
    <p:sldId id="494" r:id="rId28"/>
    <p:sldId id="492" r:id="rId29"/>
    <p:sldId id="493" r:id="rId30"/>
    <p:sldId id="491" r:id="rId31"/>
    <p:sldId id="483" r:id="rId32"/>
    <p:sldId id="484" r:id="rId33"/>
    <p:sldId id="485" r:id="rId34"/>
    <p:sldId id="486" r:id="rId35"/>
  </p:sldIdLst>
  <p:sldSz cx="9144000" cy="6858000" type="screen4x3"/>
  <p:notesSz cx="6797675" cy="9926638"/>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村田遼" initials="村田遼"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FFFF"/>
    <a:srgbClr val="DEDEDE"/>
    <a:srgbClr val="FFFF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02" autoAdjust="0"/>
    <p:restoredTop sz="88967" autoAdjust="0"/>
  </p:normalViewPr>
  <p:slideViewPr>
    <p:cSldViewPr>
      <p:cViewPr>
        <p:scale>
          <a:sx n="75" d="100"/>
          <a:sy n="75" d="100"/>
        </p:scale>
        <p:origin x="-2664" y="-696"/>
      </p:cViewPr>
      <p:guideLst>
        <p:guide orient="horz" pos="2160"/>
        <p:guide pos="2880"/>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7" y="5"/>
            <a:ext cx="2946189" cy="496966"/>
          </a:xfrm>
          <a:prstGeom prst="rect">
            <a:avLst/>
          </a:prstGeom>
        </p:spPr>
        <p:txBody>
          <a:bodyPr vert="horz" lIns="91427" tIns="45714" rIns="91427" bIns="45714" rtlCol="0"/>
          <a:lstStyle>
            <a:lvl1pPr algn="l">
              <a:defRPr sz="1200"/>
            </a:lvl1pPr>
          </a:lstStyle>
          <a:p>
            <a:pPr>
              <a:defRPr/>
            </a:pPr>
            <a:endParaRPr lang="ja-JP" altLang="en-US" dirty="0"/>
          </a:p>
        </p:txBody>
      </p:sp>
      <p:sp>
        <p:nvSpPr>
          <p:cNvPr id="3" name="日付プレースホルダ 2"/>
          <p:cNvSpPr>
            <a:spLocks noGrp="1"/>
          </p:cNvSpPr>
          <p:nvPr>
            <p:ph type="dt" sz="quarter" idx="1"/>
          </p:nvPr>
        </p:nvSpPr>
        <p:spPr>
          <a:xfrm>
            <a:off x="3849904" y="5"/>
            <a:ext cx="2946189" cy="496966"/>
          </a:xfrm>
          <a:prstGeom prst="rect">
            <a:avLst/>
          </a:prstGeom>
        </p:spPr>
        <p:txBody>
          <a:bodyPr vert="horz" lIns="91427" tIns="45714" rIns="91427" bIns="45714" rtlCol="0"/>
          <a:lstStyle>
            <a:lvl1pPr algn="r">
              <a:defRPr sz="1200"/>
            </a:lvl1pPr>
          </a:lstStyle>
          <a:p>
            <a:pPr>
              <a:defRPr/>
            </a:pPr>
            <a:fld id="{9AB819F4-900A-47F7-BB21-927F9330126F}" type="datetime1">
              <a:rPr lang="ja-JP" altLang="en-US" smtClean="0"/>
              <a:pPr>
                <a:defRPr/>
              </a:pPr>
              <a:t>2018/2/1</a:t>
            </a:fld>
            <a:endParaRPr lang="ja-JP" altLang="en-US" dirty="0"/>
          </a:p>
        </p:txBody>
      </p:sp>
      <p:sp>
        <p:nvSpPr>
          <p:cNvPr id="4" name="フッター プレースホルダ 3"/>
          <p:cNvSpPr>
            <a:spLocks noGrp="1"/>
          </p:cNvSpPr>
          <p:nvPr>
            <p:ph type="ftr" sz="quarter" idx="2"/>
          </p:nvPr>
        </p:nvSpPr>
        <p:spPr>
          <a:xfrm>
            <a:off x="7" y="9428092"/>
            <a:ext cx="2946189" cy="496966"/>
          </a:xfrm>
          <a:prstGeom prst="rect">
            <a:avLst/>
          </a:prstGeom>
        </p:spPr>
        <p:txBody>
          <a:bodyPr vert="horz" lIns="91427" tIns="45714" rIns="91427" bIns="45714" rtlCol="0" anchor="b"/>
          <a:lstStyle>
            <a:lvl1pPr algn="l">
              <a:defRPr sz="1200"/>
            </a:lvl1pPr>
          </a:lstStyle>
          <a:p>
            <a:pPr>
              <a:defRPr/>
            </a:pPr>
            <a:endParaRPr lang="ja-JP" altLang="en-US" dirty="0"/>
          </a:p>
        </p:txBody>
      </p:sp>
      <p:sp>
        <p:nvSpPr>
          <p:cNvPr id="5" name="スライド番号プレースホルダ 4"/>
          <p:cNvSpPr>
            <a:spLocks noGrp="1"/>
          </p:cNvSpPr>
          <p:nvPr>
            <p:ph type="sldNum" sz="quarter" idx="3"/>
          </p:nvPr>
        </p:nvSpPr>
        <p:spPr>
          <a:xfrm>
            <a:off x="3849904" y="9428092"/>
            <a:ext cx="2946189" cy="496966"/>
          </a:xfrm>
          <a:prstGeom prst="rect">
            <a:avLst/>
          </a:prstGeom>
        </p:spPr>
        <p:txBody>
          <a:bodyPr vert="horz" lIns="91427" tIns="45714" rIns="91427" bIns="45714" rtlCol="0" anchor="b"/>
          <a:lstStyle>
            <a:lvl1pPr algn="r">
              <a:defRPr sz="1200"/>
            </a:lvl1pPr>
          </a:lstStyle>
          <a:p>
            <a:pPr>
              <a:defRPr/>
            </a:pPr>
            <a:fld id="{53FE89F0-4713-4A0A-8855-F3F43C667E93}" type="slidenum">
              <a:rPr lang="ja-JP" altLang="en-US"/>
              <a:pPr>
                <a:defRPr/>
              </a:pPr>
              <a:t>‹#›</a:t>
            </a:fld>
            <a:endParaRPr lang="ja-JP" altLang="en-US" dirty="0"/>
          </a:p>
        </p:txBody>
      </p:sp>
    </p:spTree>
    <p:extLst>
      <p:ext uri="{BB962C8B-B14F-4D97-AF65-F5344CB8AC3E}">
        <p14:creationId xmlns:p14="http://schemas.microsoft.com/office/powerpoint/2010/main" val="38299289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7" y="5"/>
            <a:ext cx="2946189" cy="496966"/>
          </a:xfrm>
          <a:prstGeom prst="rect">
            <a:avLst/>
          </a:prstGeom>
        </p:spPr>
        <p:txBody>
          <a:bodyPr vert="horz" lIns="91427" tIns="45714" rIns="91427" bIns="45714" rtlCol="0"/>
          <a:lstStyle>
            <a:lvl1pPr algn="l">
              <a:defRPr sz="1200"/>
            </a:lvl1pPr>
          </a:lstStyle>
          <a:p>
            <a:pPr>
              <a:defRPr/>
            </a:pPr>
            <a:endParaRPr lang="ja-JP" altLang="en-US" dirty="0"/>
          </a:p>
        </p:txBody>
      </p:sp>
      <p:sp>
        <p:nvSpPr>
          <p:cNvPr id="3" name="日付プレースホルダ 2"/>
          <p:cNvSpPr>
            <a:spLocks noGrp="1"/>
          </p:cNvSpPr>
          <p:nvPr>
            <p:ph type="dt" idx="1"/>
          </p:nvPr>
        </p:nvSpPr>
        <p:spPr>
          <a:xfrm>
            <a:off x="3849904" y="5"/>
            <a:ext cx="2946189" cy="496966"/>
          </a:xfrm>
          <a:prstGeom prst="rect">
            <a:avLst/>
          </a:prstGeom>
        </p:spPr>
        <p:txBody>
          <a:bodyPr vert="horz" lIns="91427" tIns="45714" rIns="91427" bIns="45714" rtlCol="0"/>
          <a:lstStyle>
            <a:lvl1pPr algn="r">
              <a:defRPr sz="1200"/>
            </a:lvl1pPr>
          </a:lstStyle>
          <a:p>
            <a:pPr>
              <a:defRPr/>
            </a:pPr>
            <a:fld id="{5BF88C68-1911-468B-AC22-C4E1BD689D3E}" type="datetime1">
              <a:rPr lang="ja-JP" altLang="en-US" smtClean="0"/>
              <a:pPr>
                <a:defRPr/>
              </a:pPr>
              <a:t>2018/2/1</a:t>
            </a:fld>
            <a:endParaRPr lang="ja-JP" altLang="en-US" dirty="0"/>
          </a:p>
        </p:txBody>
      </p:sp>
      <p:sp>
        <p:nvSpPr>
          <p:cNvPr id="4" name="スライド イメージ プレースホル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27" tIns="45714" rIns="91427" bIns="45714" rtlCol="0" anchor="ctr"/>
          <a:lstStyle/>
          <a:p>
            <a:pPr lvl="0"/>
            <a:endParaRPr lang="ja-JP" altLang="en-US" noProof="0" dirty="0" smtClean="0"/>
          </a:p>
        </p:txBody>
      </p:sp>
      <p:sp>
        <p:nvSpPr>
          <p:cNvPr id="5" name="ノート プレースホルダ 4"/>
          <p:cNvSpPr>
            <a:spLocks noGrp="1"/>
          </p:cNvSpPr>
          <p:nvPr>
            <p:ph type="body" sz="quarter" idx="3"/>
          </p:nvPr>
        </p:nvSpPr>
        <p:spPr>
          <a:xfrm>
            <a:off x="679768" y="4715634"/>
            <a:ext cx="5438140" cy="4466354"/>
          </a:xfrm>
          <a:prstGeom prst="rect">
            <a:avLst/>
          </a:prstGeom>
        </p:spPr>
        <p:txBody>
          <a:bodyPr vert="horz" lIns="91427" tIns="45714" rIns="91427" bIns="45714"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6" name="フッター プレースホルダ 5"/>
          <p:cNvSpPr>
            <a:spLocks noGrp="1"/>
          </p:cNvSpPr>
          <p:nvPr>
            <p:ph type="ftr" sz="quarter" idx="4"/>
          </p:nvPr>
        </p:nvSpPr>
        <p:spPr>
          <a:xfrm>
            <a:off x="7" y="9428092"/>
            <a:ext cx="2946189" cy="496966"/>
          </a:xfrm>
          <a:prstGeom prst="rect">
            <a:avLst/>
          </a:prstGeom>
        </p:spPr>
        <p:txBody>
          <a:bodyPr vert="horz" lIns="91427" tIns="45714" rIns="91427" bIns="45714" rtlCol="0" anchor="b"/>
          <a:lstStyle>
            <a:lvl1pPr algn="l">
              <a:defRPr sz="1200"/>
            </a:lvl1pPr>
          </a:lstStyle>
          <a:p>
            <a:pPr>
              <a:defRPr/>
            </a:pPr>
            <a:endParaRPr lang="ja-JP" altLang="en-US" dirty="0"/>
          </a:p>
        </p:txBody>
      </p:sp>
      <p:sp>
        <p:nvSpPr>
          <p:cNvPr id="7" name="スライド番号プレースホルダ 6"/>
          <p:cNvSpPr>
            <a:spLocks noGrp="1"/>
          </p:cNvSpPr>
          <p:nvPr>
            <p:ph type="sldNum" sz="quarter" idx="5"/>
          </p:nvPr>
        </p:nvSpPr>
        <p:spPr>
          <a:xfrm>
            <a:off x="3849904" y="9428092"/>
            <a:ext cx="2946189" cy="496966"/>
          </a:xfrm>
          <a:prstGeom prst="rect">
            <a:avLst/>
          </a:prstGeom>
        </p:spPr>
        <p:txBody>
          <a:bodyPr vert="horz" lIns="91427" tIns="45714" rIns="91427" bIns="45714" rtlCol="0" anchor="b"/>
          <a:lstStyle>
            <a:lvl1pPr algn="r">
              <a:defRPr sz="1200"/>
            </a:lvl1pPr>
          </a:lstStyle>
          <a:p>
            <a:pPr>
              <a:defRPr/>
            </a:pPr>
            <a:fld id="{2EDCCC53-AE73-4653-9BC3-1083F8F5C511}" type="slidenum">
              <a:rPr lang="ja-JP" altLang="en-US"/>
              <a:pPr>
                <a:defRPr/>
              </a:pPr>
              <a:t>‹#›</a:t>
            </a:fld>
            <a:endParaRPr lang="ja-JP" altLang="en-US" dirty="0"/>
          </a:p>
        </p:txBody>
      </p:sp>
    </p:spTree>
    <p:extLst>
      <p:ext uri="{BB962C8B-B14F-4D97-AF65-F5344CB8AC3E}">
        <p14:creationId xmlns:p14="http://schemas.microsoft.com/office/powerpoint/2010/main" val="275073561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EDCCC53-AE73-4653-9BC3-1083F8F5C511}" type="slidenum">
              <a:rPr lang="ja-JP" altLang="en-US" smtClean="0"/>
              <a:pPr>
                <a:defRPr/>
              </a:pPr>
              <a:t>1</a:t>
            </a:fld>
            <a:endParaRPr lang="ja-JP" altLang="en-US" dirty="0"/>
          </a:p>
        </p:txBody>
      </p:sp>
    </p:spTree>
    <p:extLst>
      <p:ext uri="{BB962C8B-B14F-4D97-AF65-F5344CB8AC3E}">
        <p14:creationId xmlns:p14="http://schemas.microsoft.com/office/powerpoint/2010/main" val="241655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10</a:t>
            </a:fld>
            <a:endParaRPr lang="ja-JP" altLang="en-US" dirty="0"/>
          </a:p>
        </p:txBody>
      </p:sp>
    </p:spTree>
    <p:extLst>
      <p:ext uri="{BB962C8B-B14F-4D97-AF65-F5344CB8AC3E}">
        <p14:creationId xmlns:p14="http://schemas.microsoft.com/office/powerpoint/2010/main" val="196195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11</a:t>
            </a:fld>
            <a:endParaRPr lang="ja-JP" altLang="en-US" dirty="0"/>
          </a:p>
        </p:txBody>
      </p:sp>
    </p:spTree>
    <p:extLst>
      <p:ext uri="{BB962C8B-B14F-4D97-AF65-F5344CB8AC3E}">
        <p14:creationId xmlns:p14="http://schemas.microsoft.com/office/powerpoint/2010/main" val="22277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12</a:t>
            </a:fld>
            <a:endParaRPr lang="ja-JP" altLang="en-US" dirty="0"/>
          </a:p>
        </p:txBody>
      </p:sp>
    </p:spTree>
    <p:extLst>
      <p:ext uri="{BB962C8B-B14F-4D97-AF65-F5344CB8AC3E}">
        <p14:creationId xmlns:p14="http://schemas.microsoft.com/office/powerpoint/2010/main" val="225531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13</a:t>
            </a:fld>
            <a:endParaRPr lang="ja-JP" altLang="en-US" dirty="0"/>
          </a:p>
        </p:txBody>
      </p:sp>
    </p:spTree>
    <p:extLst>
      <p:ext uri="{BB962C8B-B14F-4D97-AF65-F5344CB8AC3E}">
        <p14:creationId xmlns:p14="http://schemas.microsoft.com/office/powerpoint/2010/main" val="2708318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14</a:t>
            </a:fld>
            <a:endParaRPr lang="ja-JP" altLang="en-US" dirty="0"/>
          </a:p>
        </p:txBody>
      </p:sp>
    </p:spTree>
    <p:extLst>
      <p:ext uri="{BB962C8B-B14F-4D97-AF65-F5344CB8AC3E}">
        <p14:creationId xmlns:p14="http://schemas.microsoft.com/office/powerpoint/2010/main" val="22553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15</a:t>
            </a:fld>
            <a:endParaRPr lang="ja-JP" altLang="en-US" dirty="0"/>
          </a:p>
        </p:txBody>
      </p:sp>
    </p:spTree>
    <p:extLst>
      <p:ext uri="{BB962C8B-B14F-4D97-AF65-F5344CB8AC3E}">
        <p14:creationId xmlns:p14="http://schemas.microsoft.com/office/powerpoint/2010/main" val="40054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16</a:t>
            </a:fld>
            <a:endParaRPr lang="ja-JP" altLang="en-US" dirty="0"/>
          </a:p>
        </p:txBody>
      </p:sp>
    </p:spTree>
    <p:extLst>
      <p:ext uri="{BB962C8B-B14F-4D97-AF65-F5344CB8AC3E}">
        <p14:creationId xmlns:p14="http://schemas.microsoft.com/office/powerpoint/2010/main" val="742812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17</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18</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19</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a:t>
            </a:fld>
            <a:endParaRPr lang="ja-JP" altLang="en-US" dirty="0"/>
          </a:p>
        </p:txBody>
      </p:sp>
    </p:spTree>
    <p:extLst>
      <p:ext uri="{BB962C8B-B14F-4D97-AF65-F5344CB8AC3E}">
        <p14:creationId xmlns:p14="http://schemas.microsoft.com/office/powerpoint/2010/main" val="3452087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20</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通常</a:t>
            </a:r>
            <a:r>
              <a:rPr kumimoji="1" lang="en-US" altLang="ja-JP" dirty="0" smtClean="0"/>
              <a:t>390</a:t>
            </a:r>
            <a:r>
              <a:rPr kumimoji="1" lang="ja-JP" altLang="en-US" dirty="0" err="1" smtClean="0"/>
              <a:t>，</a:t>
            </a:r>
            <a:r>
              <a:rPr kumimoji="1" lang="ja-JP" altLang="en-US" dirty="0" smtClean="0"/>
              <a:t>撥水</a:t>
            </a:r>
            <a:r>
              <a:rPr kumimoji="1" lang="en-US" altLang="ja-JP" dirty="0" smtClean="0"/>
              <a:t>650</a:t>
            </a:r>
            <a:r>
              <a:rPr kumimoji="1" lang="ja-JP" altLang="en-US" dirty="0" smtClean="0"/>
              <a:t>程度</a:t>
            </a:r>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21</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22</a:t>
            </a:fld>
            <a:endParaRPr lang="ja-JP" altLang="en-US" dirty="0"/>
          </a:p>
        </p:txBody>
      </p:sp>
    </p:spTree>
    <p:extLst>
      <p:ext uri="{BB962C8B-B14F-4D97-AF65-F5344CB8AC3E}">
        <p14:creationId xmlns:p14="http://schemas.microsoft.com/office/powerpoint/2010/main" val="3850481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23</a:t>
            </a:fld>
            <a:endParaRPr lang="ja-JP" altLang="en-US" dirty="0"/>
          </a:p>
        </p:txBody>
      </p:sp>
    </p:spTree>
    <p:extLst>
      <p:ext uri="{BB962C8B-B14F-4D97-AF65-F5344CB8AC3E}">
        <p14:creationId xmlns:p14="http://schemas.microsoft.com/office/powerpoint/2010/main" val="903128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25</a:t>
            </a:fld>
            <a:endParaRPr lang="ja-JP" altLang="en-US" dirty="0"/>
          </a:p>
        </p:txBody>
      </p:sp>
    </p:spTree>
    <p:extLst>
      <p:ext uri="{BB962C8B-B14F-4D97-AF65-F5344CB8AC3E}">
        <p14:creationId xmlns:p14="http://schemas.microsoft.com/office/powerpoint/2010/main" val="3658132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26</a:t>
            </a:fld>
            <a:endParaRPr lang="ja-JP" altLang="en-US" dirty="0"/>
          </a:p>
        </p:txBody>
      </p:sp>
    </p:spTree>
    <p:extLst>
      <p:ext uri="{BB962C8B-B14F-4D97-AF65-F5344CB8AC3E}">
        <p14:creationId xmlns:p14="http://schemas.microsoft.com/office/powerpoint/2010/main" val="3658132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27</a:t>
            </a:fld>
            <a:endParaRPr lang="ja-JP" altLang="en-US" dirty="0"/>
          </a:p>
        </p:txBody>
      </p:sp>
    </p:spTree>
    <p:extLst>
      <p:ext uri="{BB962C8B-B14F-4D97-AF65-F5344CB8AC3E}">
        <p14:creationId xmlns:p14="http://schemas.microsoft.com/office/powerpoint/2010/main" val="3658132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28</a:t>
            </a:fld>
            <a:endParaRPr lang="ja-JP" altLang="en-US" dirty="0"/>
          </a:p>
        </p:txBody>
      </p:sp>
    </p:spTree>
    <p:extLst>
      <p:ext uri="{BB962C8B-B14F-4D97-AF65-F5344CB8AC3E}">
        <p14:creationId xmlns:p14="http://schemas.microsoft.com/office/powerpoint/2010/main" val="3658132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29</a:t>
            </a:fld>
            <a:endParaRPr lang="ja-JP" altLang="en-US" dirty="0"/>
          </a:p>
        </p:txBody>
      </p:sp>
    </p:spTree>
    <p:extLst>
      <p:ext uri="{BB962C8B-B14F-4D97-AF65-F5344CB8AC3E}">
        <p14:creationId xmlns:p14="http://schemas.microsoft.com/office/powerpoint/2010/main" val="365813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迎角を大きくするほど液膜が短くなっていることがわかります。これは、こちらの絵に示しますように、噴霧液滴は直線的にながれてきて、流れに追従できずに翼に衝突するのですが、迎角を大きくするとその衝突領域が小さくなっており、この衝突する領域に液膜領域が対応すると考えられます。すなわち主流投影面積に対応するのではないかと予想され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30</a:t>
            </a:fld>
            <a:endParaRPr lang="ja-JP" altLang="en-US" dirty="0"/>
          </a:p>
        </p:txBody>
      </p:sp>
    </p:spTree>
    <p:extLst>
      <p:ext uri="{BB962C8B-B14F-4D97-AF65-F5344CB8AC3E}">
        <p14:creationId xmlns:p14="http://schemas.microsoft.com/office/powerpoint/2010/main" val="365813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3</a:t>
            </a:fld>
            <a:endParaRPr lang="ja-JP" altLang="en-US" dirty="0"/>
          </a:p>
        </p:txBody>
      </p:sp>
    </p:spTree>
    <p:extLst>
      <p:ext uri="{BB962C8B-B14F-4D97-AF65-F5344CB8AC3E}">
        <p14:creationId xmlns:p14="http://schemas.microsoft.com/office/powerpoint/2010/main" val="1062195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31</a:t>
            </a:fld>
            <a:endParaRPr lang="ja-JP" altLang="en-US" dirty="0"/>
          </a:p>
        </p:txBody>
      </p:sp>
    </p:spTree>
    <p:extLst>
      <p:ext uri="{BB962C8B-B14F-4D97-AF65-F5344CB8AC3E}">
        <p14:creationId xmlns:p14="http://schemas.microsoft.com/office/powerpoint/2010/main" val="4110130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32</a:t>
            </a:fld>
            <a:endParaRPr lang="ja-JP" altLang="en-US" dirty="0"/>
          </a:p>
        </p:txBody>
      </p:sp>
    </p:spTree>
    <p:extLst>
      <p:ext uri="{BB962C8B-B14F-4D97-AF65-F5344CB8AC3E}">
        <p14:creationId xmlns:p14="http://schemas.microsoft.com/office/powerpoint/2010/main" val="2870793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33</a:t>
            </a:fld>
            <a:endParaRPr lang="ja-JP" altLang="en-US" dirty="0"/>
          </a:p>
        </p:txBody>
      </p:sp>
    </p:spTree>
    <p:extLst>
      <p:ext uri="{BB962C8B-B14F-4D97-AF65-F5344CB8AC3E}">
        <p14:creationId xmlns:p14="http://schemas.microsoft.com/office/powerpoint/2010/main" val="1210584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一番上が可視化動画の</a:t>
            </a:r>
            <a:r>
              <a:rPr kumimoji="1" lang="en-US" altLang="ja-JP" dirty="0" smtClean="0"/>
              <a:t>30</a:t>
            </a:r>
            <a:r>
              <a:rPr kumimoji="1" lang="ja-JP" altLang="en-US" dirty="0" smtClean="0"/>
              <a:t>秒分の重ね合わせとなっており、視覚的にどこから飛散しているかをわかりやすくしたものです。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34</a:t>
            </a:fld>
            <a:endParaRPr lang="ja-JP" altLang="en-US" dirty="0"/>
          </a:p>
        </p:txBody>
      </p:sp>
    </p:spTree>
    <p:extLst>
      <p:ext uri="{BB962C8B-B14F-4D97-AF65-F5344CB8AC3E}">
        <p14:creationId xmlns:p14="http://schemas.microsoft.com/office/powerpoint/2010/main" val="3849811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r>
              <a:rPr lang="ja-JP" altLang="en-US" sz="1800" dirty="0" smtClean="0">
                <a:latin typeface="Meiryo UI" panose="020B0604030504040204" pitchFamily="50" charset="-128"/>
                <a:ea typeface="Meiryo UI" panose="020B0604030504040204" pitchFamily="50" charset="-128"/>
              </a:rPr>
              <a:t>「噴霧流れ中の圧縮機翼面周りの液挙動」に関する研究ですが、圧縮機が噴霧にさらされる状況として、航空用エンジンでは雨天における巡航があげられます。雨粒を吸い込むことで性能が変化するので写真に示すようにジェットエンジン圧縮機に向かって噴霧をして、動作を確認する試験が行われています。</a:t>
            </a:r>
            <a:endParaRPr kumimoji="1" lang="en-US" altLang="ja-JP" sz="1800" baseline="0" dirty="0" smtClean="0">
              <a:latin typeface="Meiryo UI" panose="020B0604030504040204" pitchFamily="50" charset="-128"/>
              <a:ea typeface="Meiryo UI" panose="020B0604030504040204" pitchFamily="50" charset="-128"/>
            </a:endParaRPr>
          </a:p>
          <a:p>
            <a:r>
              <a:rPr kumimoji="1" lang="ja-JP" altLang="en-US" sz="1800" baseline="0" dirty="0" smtClean="0"/>
              <a:t>一方で、発電用ガスタービンにおいては積極的に噴霧を利用しようとするものがあり、過飽和吸気噴霧と呼ばれる圧縮機技術が注目されています。これはガスタービンは吸気温度が上昇すると、こちらの図に示すように出力が低下することが知られているのですが、その対策として吸気の飽和以上の水を噴霧し吸気のみでなく圧縮機内部においても噴霧を導入し蒸発することで、蒸発潜熱により吸気冷却及び中間冷却の効果を得てガスタービンの出力の回復を狙うものです。しかしながら</a:t>
            </a:r>
            <a:endParaRPr kumimoji="1" lang="en-US" altLang="ja-JP" sz="1800"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4</a:t>
            </a:fld>
            <a:endParaRPr lang="ja-JP" altLang="en-US" dirty="0"/>
          </a:p>
        </p:txBody>
      </p:sp>
    </p:spTree>
    <p:extLst>
      <p:ext uri="{BB962C8B-B14F-4D97-AF65-F5344CB8AC3E}">
        <p14:creationId xmlns:p14="http://schemas.microsoft.com/office/powerpoint/2010/main" val="28026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しかしながら、圧縮機内部に液滴が導入されることによる問題点もあります。それは噴霧液滴の一部は慣性のために気流に追従できずに圧縮機翼に付着してしまいます。付着した液滴は翼後縁に溜まり、粗大液滴として下流へ排出されます。この時の粗大液滴は噴霧と比べ</a:t>
            </a:r>
            <a:r>
              <a:rPr kumimoji="1" lang="en-US" altLang="ja-JP" dirty="0" smtClean="0"/>
              <a:t>10</a:t>
            </a:r>
            <a:r>
              <a:rPr kumimoji="1" lang="ja-JP" altLang="en-US" dirty="0" smtClean="0"/>
              <a:t>倍程度の大きさとなっています。この粗大液滴が下流で高速に回転する動翼に衝突するとエロージョンを引き起こすことになります。</a:t>
            </a:r>
            <a:endParaRPr kumimoji="1" lang="en-US" altLang="ja-JP" dirty="0" smtClean="0"/>
          </a:p>
          <a:p>
            <a:r>
              <a:rPr kumimoji="1" lang="ja-JP" altLang="en-US" dirty="0" smtClean="0"/>
              <a:t>しかしながら、現状では粗大液滴の形成の原因となる</a:t>
            </a:r>
            <a:r>
              <a:rPr kumimoji="1" lang="en-US" altLang="ja-JP" dirty="0" smtClean="0"/>
              <a:t>IGV</a:t>
            </a:r>
            <a:r>
              <a:rPr kumimoji="1" lang="ja-JP" altLang="en-US" dirty="0" smtClean="0"/>
              <a:t>などに付着した液の挙動や、翼に溜まった液だまりから粗大液滴が形成される詳細なメカニズムはわかっていません。そこで</a:t>
            </a:r>
            <a:r>
              <a:rPr kumimoji="1" lang="ja-JP" altLang="en-US" dirty="0" err="1" smtClean="0"/>
              <a:t>。。。</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5</a:t>
            </a:fld>
            <a:endParaRPr lang="ja-JP" altLang="en-US" dirty="0"/>
          </a:p>
        </p:txBody>
      </p:sp>
    </p:spTree>
    <p:extLst>
      <p:ext uri="{BB962C8B-B14F-4D97-AF65-F5344CB8AC3E}">
        <p14:creationId xmlns:p14="http://schemas.microsoft.com/office/powerpoint/2010/main" val="2919244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ja-JP" altLang="ja-JP" sz="1200"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6</a:t>
            </a:fld>
            <a:endParaRPr lang="ja-JP" altLang="en-US" dirty="0"/>
          </a:p>
        </p:txBody>
      </p:sp>
    </p:spTree>
    <p:extLst>
      <p:ext uri="{BB962C8B-B14F-4D97-AF65-F5344CB8AC3E}">
        <p14:creationId xmlns:p14="http://schemas.microsoft.com/office/powerpoint/2010/main" val="585612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ja-JP" altLang="ja-JP" sz="1200"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7</a:t>
            </a:fld>
            <a:endParaRPr lang="ja-JP" altLang="en-US" dirty="0"/>
          </a:p>
        </p:txBody>
      </p:sp>
    </p:spTree>
    <p:extLst>
      <p:ext uri="{BB962C8B-B14F-4D97-AF65-F5344CB8AC3E}">
        <p14:creationId xmlns:p14="http://schemas.microsoft.com/office/powerpoint/2010/main" val="58561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8</a:t>
            </a:fld>
            <a:endParaRPr lang="ja-JP" altLang="en-US" dirty="0"/>
          </a:p>
        </p:txBody>
      </p:sp>
    </p:spTree>
    <p:extLst>
      <p:ext uri="{BB962C8B-B14F-4D97-AF65-F5344CB8AC3E}">
        <p14:creationId xmlns:p14="http://schemas.microsoft.com/office/powerpoint/2010/main" val="3900804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pPr>
              <a:defRPr/>
            </a:pPr>
            <a:fld id="{2EDCCC53-AE73-4653-9BC3-1083F8F5C511}" type="slidenum">
              <a:rPr lang="ja-JP" altLang="en-US" smtClean="0"/>
              <a:pPr>
                <a:defRPr/>
              </a:pPr>
              <a:t>9</a:t>
            </a:fld>
            <a:endParaRPr lang="ja-JP" altLang="en-US" dirty="0"/>
          </a:p>
        </p:txBody>
      </p:sp>
    </p:spTree>
    <p:extLst>
      <p:ext uri="{BB962C8B-B14F-4D97-AF65-F5344CB8AC3E}">
        <p14:creationId xmlns:p14="http://schemas.microsoft.com/office/powerpoint/2010/main" val="4220236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9" descr="表紙5"/>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074" name="Rectangle 2"/>
          <p:cNvSpPr>
            <a:spLocks noGrp="1" noChangeArrowheads="1"/>
          </p:cNvSpPr>
          <p:nvPr>
            <p:ph type="ctrTitle"/>
          </p:nvPr>
        </p:nvSpPr>
        <p:spPr>
          <a:xfrm>
            <a:off x="611188" y="1700213"/>
            <a:ext cx="7772400" cy="1470025"/>
          </a:xfrm>
        </p:spPr>
        <p:txBody>
          <a:bodyPr/>
          <a:lstStyle>
            <a:lvl1pPr>
              <a:defRPr/>
            </a:lvl1pPr>
          </a:lstStyle>
          <a:p>
            <a:r>
              <a:rPr lang="ja-JP" altLang="en-US" smtClean="0"/>
              <a:t>マスタ タイトルの書式設定</a:t>
            </a:r>
            <a:endParaRPr lang="ja-JP" altLang="en-US"/>
          </a:p>
        </p:txBody>
      </p:sp>
      <p:sp>
        <p:nvSpPr>
          <p:cNvPr id="3075" name="Rectangle 3"/>
          <p:cNvSpPr>
            <a:spLocks noGrp="1" noChangeArrowheads="1"/>
          </p:cNvSpPr>
          <p:nvPr>
            <p:ph type="subTitle" idx="1"/>
          </p:nvPr>
        </p:nvSpPr>
        <p:spPr>
          <a:xfrm>
            <a:off x="5724525" y="4724400"/>
            <a:ext cx="3055938" cy="1104900"/>
          </a:xfrm>
        </p:spPr>
        <p:txBody>
          <a:bodyPr/>
          <a:lstStyle>
            <a:lvl1pPr marL="0" indent="0" algn="ctr">
              <a:buFontTx/>
              <a:buNone/>
              <a:defRPr sz="2800"/>
            </a:lvl1pPr>
          </a:lstStyle>
          <a:p>
            <a:r>
              <a:rPr lang="ja-JP" altLang="en-US" smtClean="0"/>
              <a:t>マスタ サブタイトルの書式設定</a:t>
            </a:r>
            <a:endParaRPr lang="ja-JP" altLang="en-US"/>
          </a:p>
        </p:txBody>
      </p:sp>
      <p:sp>
        <p:nvSpPr>
          <p:cNvPr id="5" name="Rectangle 4"/>
          <p:cNvSpPr>
            <a:spLocks noGrp="1" noChangeArrowheads="1"/>
          </p:cNvSpPr>
          <p:nvPr>
            <p:ph type="dt" sz="half" idx="10"/>
          </p:nvPr>
        </p:nvSpPr>
        <p:spPr>
          <a:xfrm>
            <a:off x="468313" y="6021388"/>
            <a:ext cx="2133600" cy="476250"/>
          </a:xfrm>
        </p:spPr>
        <p:txBody>
          <a:bodyPr/>
          <a:lstStyle>
            <a:lvl1pPr>
              <a:defRPr sz="1400"/>
            </a:lvl1pPr>
          </a:lstStyle>
          <a:p>
            <a:pPr>
              <a:defRPr/>
            </a:pPr>
            <a:endParaRPr lang="en-US" altLang="ja-JP" dirty="0"/>
          </a:p>
        </p:txBody>
      </p:sp>
      <p:sp>
        <p:nvSpPr>
          <p:cNvPr id="6" name="Rectangle 5"/>
          <p:cNvSpPr>
            <a:spLocks noGrp="1" noChangeArrowheads="1"/>
          </p:cNvSpPr>
          <p:nvPr>
            <p:ph type="ftr" sz="quarter" idx="11"/>
          </p:nvPr>
        </p:nvSpPr>
        <p:spPr>
          <a:xfrm>
            <a:off x="3132138" y="6021388"/>
            <a:ext cx="2895600" cy="476250"/>
          </a:xfrm>
        </p:spPr>
        <p:txBody>
          <a:bodyPr/>
          <a:lstStyle>
            <a:lvl1pPr>
              <a:defRPr sz="1400"/>
            </a:lvl1pPr>
          </a:lstStyle>
          <a:p>
            <a:pPr>
              <a:defRPr/>
            </a:pPr>
            <a:endParaRPr lang="en-US" altLang="ja-JP" dirty="0"/>
          </a:p>
        </p:txBody>
      </p:sp>
      <p:sp>
        <p:nvSpPr>
          <p:cNvPr id="7" name="Rectangle 6"/>
          <p:cNvSpPr>
            <a:spLocks noGrp="1" noChangeArrowheads="1"/>
          </p:cNvSpPr>
          <p:nvPr>
            <p:ph type="sldNum" sz="quarter" idx="12"/>
          </p:nvPr>
        </p:nvSpPr>
        <p:spPr>
          <a:xfrm>
            <a:off x="6588125" y="6021388"/>
            <a:ext cx="2133600" cy="476250"/>
          </a:xfrm>
        </p:spPr>
        <p:txBody>
          <a:bodyPr/>
          <a:lstStyle>
            <a:lvl1pPr>
              <a:defRPr sz="1400"/>
            </a:lvl1pPr>
          </a:lstStyle>
          <a:p>
            <a:pPr>
              <a:defRPr/>
            </a:pPr>
            <a:fld id="{0E27FA0C-E497-4608-9FAB-4B5EE5BCAE2B}" type="slidenum">
              <a:rPr lang="en-US" altLang="ja-JP"/>
              <a:pPr>
                <a:defRPr/>
              </a:pPr>
              <a:t>‹#›</a:t>
            </a:fld>
            <a:endParaRPr lang="en-US" altLang="ja-JP"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39750EF5-5510-4696-9EB0-7F218EB8AFEA}" type="slidenum">
              <a:rPr lang="en-US" altLang="ja-JP"/>
              <a:pPr>
                <a:defRPr/>
              </a:pPr>
              <a:t>‹#›</a:t>
            </a:fld>
            <a:endParaRPr lang="en-US" altLang="ja-JP" dirty="0"/>
          </a:p>
        </p:txBody>
      </p:sp>
      <p:sp>
        <p:nvSpPr>
          <p:cNvPr id="5"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37325" y="134938"/>
            <a:ext cx="2144713" cy="6246812"/>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98425" y="134938"/>
            <a:ext cx="6286500" cy="6246812"/>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ln/>
        </p:spPr>
        <p:txBody>
          <a:bodyPr/>
          <a:lstStyle>
            <a:lvl1pPr>
              <a:defRPr/>
            </a:lvl1pPr>
          </a:lstStyle>
          <a:p>
            <a:pPr>
              <a:defRPr/>
            </a:pPr>
            <a:fld id="{26D2ECAA-D0BE-467E-97DE-A60347A7050D}" type="slidenum">
              <a:rPr lang="en-US" altLang="ja-JP"/>
              <a:pPr>
                <a:defRPr/>
              </a:pPr>
              <a:t>‹#›</a:t>
            </a:fld>
            <a:endParaRPr lang="en-US" altLang="ja-JP" dirty="0"/>
          </a:p>
        </p:txBody>
      </p:sp>
      <p:sp>
        <p:nvSpPr>
          <p:cNvPr id="5"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6"/>
          <p:cNvSpPr>
            <a:spLocks noGrp="1" noChangeArrowheads="1"/>
          </p:cNvSpPr>
          <p:nvPr>
            <p:ph type="sldNum" sz="quarter" idx="10"/>
          </p:nvPr>
        </p:nvSpPr>
        <p:spPr>
          <a:xfrm>
            <a:off x="7020272" y="776288"/>
            <a:ext cx="2133600" cy="404812"/>
          </a:xfrm>
          <a:ln/>
        </p:spPr>
        <p:txBody>
          <a:bodyPr/>
          <a:lstStyle>
            <a:lvl1pPr>
              <a:defRPr sz="1600" b="1">
                <a:solidFill>
                  <a:schemeClr val="bg1"/>
                </a:solidFill>
              </a:defRPr>
            </a:lvl1pPr>
          </a:lstStyle>
          <a:p>
            <a:pPr>
              <a:defRPr/>
            </a:pPr>
            <a:fld id="{1E574A21-51D2-4AD0-B657-5F7D2D76A147}" type="slidenum">
              <a:rPr lang="en-US" altLang="ja-JP" smtClean="0"/>
              <a:pPr>
                <a:defRPr/>
              </a:pPr>
              <a:t>‹#›</a:t>
            </a:fld>
            <a:r>
              <a:rPr lang="en-US" altLang="ja-JP" dirty="0" smtClean="0"/>
              <a:t>/9</a:t>
            </a:r>
            <a:endParaRPr lang="en-US" altLang="ja-JP" dirty="0"/>
          </a:p>
        </p:txBody>
      </p:sp>
      <p:sp>
        <p:nvSpPr>
          <p:cNvPr id="5"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6"/>
          <p:cNvSpPr>
            <a:spLocks noGrp="1" noChangeArrowheads="1"/>
          </p:cNvSpPr>
          <p:nvPr>
            <p:ph type="sldNum" sz="quarter" idx="10"/>
          </p:nvPr>
        </p:nvSpPr>
        <p:spPr>
          <a:ln/>
        </p:spPr>
        <p:txBody>
          <a:bodyPr/>
          <a:lstStyle>
            <a:lvl1pPr>
              <a:defRPr/>
            </a:lvl1pPr>
          </a:lstStyle>
          <a:p>
            <a:pPr>
              <a:defRPr/>
            </a:pPr>
            <a:fld id="{323499A9-1DF1-4F30-A8D9-54225AB6C614}" type="slidenum">
              <a:rPr lang="en-US" altLang="ja-JP"/>
              <a:pPr>
                <a:defRPr/>
              </a:pPr>
              <a:t>‹#›</a:t>
            </a:fld>
            <a:endParaRPr lang="en-US" altLang="ja-JP" dirty="0"/>
          </a:p>
        </p:txBody>
      </p:sp>
      <p:sp>
        <p:nvSpPr>
          <p:cNvPr id="5"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2438" y="1341438"/>
            <a:ext cx="40386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3438" y="1341438"/>
            <a:ext cx="40386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6"/>
          <p:cNvSpPr>
            <a:spLocks noGrp="1" noChangeArrowheads="1"/>
          </p:cNvSpPr>
          <p:nvPr>
            <p:ph type="sldNum" sz="quarter" idx="10"/>
          </p:nvPr>
        </p:nvSpPr>
        <p:spPr>
          <a:ln/>
        </p:spPr>
        <p:txBody>
          <a:bodyPr/>
          <a:lstStyle>
            <a:lvl1pPr>
              <a:defRPr/>
            </a:lvl1pPr>
          </a:lstStyle>
          <a:p>
            <a:pPr>
              <a:defRPr/>
            </a:pPr>
            <a:fld id="{2E4BE959-5DAF-4E7E-B877-DBB3504E9064}" type="slidenum">
              <a:rPr lang="en-US" altLang="ja-JP"/>
              <a:pPr>
                <a:defRPr/>
              </a:pPr>
              <a:t>‹#›</a:t>
            </a:fld>
            <a:endParaRPr lang="en-US" altLang="ja-JP" dirty="0"/>
          </a:p>
        </p:txBody>
      </p:sp>
      <p:sp>
        <p:nvSpPr>
          <p:cNvPr id="6"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7"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6"/>
          <p:cNvSpPr>
            <a:spLocks noGrp="1" noChangeArrowheads="1"/>
          </p:cNvSpPr>
          <p:nvPr>
            <p:ph type="sldNum" sz="quarter" idx="10"/>
          </p:nvPr>
        </p:nvSpPr>
        <p:spPr>
          <a:ln/>
        </p:spPr>
        <p:txBody>
          <a:bodyPr/>
          <a:lstStyle>
            <a:lvl1pPr>
              <a:defRPr/>
            </a:lvl1pPr>
          </a:lstStyle>
          <a:p>
            <a:pPr>
              <a:defRPr/>
            </a:pPr>
            <a:fld id="{0E1A98AD-1B3A-41A9-BDC5-82B085CB24CE}" type="slidenum">
              <a:rPr lang="en-US" altLang="ja-JP"/>
              <a:pPr>
                <a:defRPr/>
              </a:pPr>
              <a:t>‹#›</a:t>
            </a:fld>
            <a:endParaRPr lang="en-US" altLang="ja-JP" dirty="0"/>
          </a:p>
        </p:txBody>
      </p:sp>
      <p:sp>
        <p:nvSpPr>
          <p:cNvPr id="8"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9"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6"/>
          <p:cNvSpPr>
            <a:spLocks noGrp="1" noChangeArrowheads="1"/>
          </p:cNvSpPr>
          <p:nvPr>
            <p:ph type="sldNum" sz="quarter" idx="10"/>
          </p:nvPr>
        </p:nvSpPr>
        <p:spPr>
          <a:ln/>
        </p:spPr>
        <p:txBody>
          <a:bodyPr/>
          <a:lstStyle>
            <a:lvl1pPr>
              <a:defRPr/>
            </a:lvl1pPr>
          </a:lstStyle>
          <a:p>
            <a:pPr>
              <a:defRPr/>
            </a:pPr>
            <a:fld id="{FFED7D0B-4F1C-433C-9A82-0DD99D6257BE}" type="slidenum">
              <a:rPr lang="en-US" altLang="ja-JP"/>
              <a:pPr>
                <a:defRPr/>
              </a:pPr>
              <a:t>‹#›</a:t>
            </a:fld>
            <a:endParaRPr lang="en-US" altLang="ja-JP" dirty="0"/>
          </a:p>
        </p:txBody>
      </p:sp>
      <p:sp>
        <p:nvSpPr>
          <p:cNvPr id="4"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5"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B236977-EB3B-4907-8FAC-1BF4AAD18833}" type="slidenum">
              <a:rPr lang="en-US" altLang="ja-JP"/>
              <a:pPr>
                <a:defRPr/>
              </a:pPr>
              <a:t>‹#›</a:t>
            </a:fld>
            <a:endParaRPr lang="en-US" altLang="ja-JP" dirty="0"/>
          </a:p>
        </p:txBody>
      </p:sp>
      <p:sp>
        <p:nvSpPr>
          <p:cNvPr id="3"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4"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59AA9768-3089-452F-81E1-4C32B0DCD947}" type="slidenum">
              <a:rPr lang="en-US" altLang="ja-JP"/>
              <a:pPr>
                <a:defRPr/>
              </a:pPr>
              <a:t>‹#›</a:t>
            </a:fld>
            <a:endParaRPr lang="en-US" altLang="ja-JP" dirty="0"/>
          </a:p>
        </p:txBody>
      </p:sp>
      <p:sp>
        <p:nvSpPr>
          <p:cNvPr id="6"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7"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dirty="0" smtClean="0"/>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a:defRPr/>
            </a:pPr>
            <a:fld id="{BF750C97-63BF-4378-8FDA-D6BF90F7E1BF}" type="slidenum">
              <a:rPr lang="en-US" altLang="ja-JP"/>
              <a:pPr>
                <a:defRPr/>
              </a:pPr>
              <a:t>‹#›</a:t>
            </a:fld>
            <a:endParaRPr lang="en-US" altLang="ja-JP" dirty="0"/>
          </a:p>
        </p:txBody>
      </p:sp>
      <p:sp>
        <p:nvSpPr>
          <p:cNvPr id="6" name="Rectangle 9"/>
          <p:cNvSpPr>
            <a:spLocks noGrp="1" noChangeArrowheads="1"/>
          </p:cNvSpPr>
          <p:nvPr>
            <p:ph type="dt" sz="half" idx="11"/>
          </p:nvPr>
        </p:nvSpPr>
        <p:spPr>
          <a:ln/>
        </p:spPr>
        <p:txBody>
          <a:bodyPr/>
          <a:lstStyle>
            <a:lvl1pPr>
              <a:defRPr/>
            </a:lvl1pPr>
          </a:lstStyle>
          <a:p>
            <a:pPr>
              <a:defRPr/>
            </a:pPr>
            <a:endParaRPr lang="en-US" altLang="ja-JP" dirty="0"/>
          </a:p>
        </p:txBody>
      </p:sp>
      <p:sp>
        <p:nvSpPr>
          <p:cNvPr id="7" name="Rectangle 10"/>
          <p:cNvSpPr>
            <a:spLocks noGrp="1" noChangeArrowheads="1"/>
          </p:cNvSpPr>
          <p:nvPr>
            <p:ph type="ftr" sz="quarter" idx="12"/>
          </p:nvPr>
        </p:nvSpPr>
        <p:spPr>
          <a:ln/>
        </p:spPr>
        <p:txBody>
          <a:bodyPr/>
          <a:lstStyle>
            <a:lvl1pPr>
              <a:defRPr/>
            </a:lvl1pPr>
          </a:lstStyle>
          <a:p>
            <a:pPr>
              <a:defRPr/>
            </a:pPr>
            <a:endParaRPr lang="en-US" altLang="ja-JP"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8425" y="134938"/>
            <a:ext cx="7210425" cy="6492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1"/>
          </p:nvPr>
        </p:nvSpPr>
        <p:spPr bwMode="auto">
          <a:xfrm>
            <a:off x="452438" y="1341438"/>
            <a:ext cx="8229600"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30" name="Rectangle 6"/>
          <p:cNvSpPr>
            <a:spLocks noGrp="1" noChangeArrowheads="1"/>
          </p:cNvSpPr>
          <p:nvPr>
            <p:ph type="sldNum" sz="quarter" idx="4"/>
          </p:nvPr>
        </p:nvSpPr>
        <p:spPr bwMode="auto">
          <a:xfrm>
            <a:off x="6496050" y="6424613"/>
            <a:ext cx="2133600" cy="4048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92C49C74-A67E-49BE-A3DE-73373B787AF1}" type="slidenum">
              <a:rPr lang="en-US" altLang="ja-JP"/>
              <a:pPr>
                <a:defRPr/>
              </a:pPr>
              <a:t>‹#›</a:t>
            </a:fld>
            <a:endParaRPr lang="en-US" altLang="ja-JP" dirty="0"/>
          </a:p>
        </p:txBody>
      </p:sp>
      <p:sp>
        <p:nvSpPr>
          <p:cNvPr id="1033" name="Rectangle 9"/>
          <p:cNvSpPr>
            <a:spLocks noGrp="1" noChangeArrowheads="1"/>
          </p:cNvSpPr>
          <p:nvPr>
            <p:ph type="dt" sz="half" idx="2"/>
          </p:nvPr>
        </p:nvSpPr>
        <p:spPr bwMode="auto">
          <a:xfrm>
            <a:off x="539750" y="6434138"/>
            <a:ext cx="2133600" cy="3762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ja-JP" dirty="0"/>
          </a:p>
        </p:txBody>
      </p:sp>
      <p:sp>
        <p:nvSpPr>
          <p:cNvPr id="1034" name="Rectangle 10"/>
          <p:cNvSpPr>
            <a:spLocks noGrp="1" noChangeArrowheads="1"/>
          </p:cNvSpPr>
          <p:nvPr>
            <p:ph type="ftr" sz="quarter" idx="3"/>
          </p:nvPr>
        </p:nvSpPr>
        <p:spPr bwMode="auto">
          <a:xfrm>
            <a:off x="3136900" y="6430963"/>
            <a:ext cx="2895600" cy="3984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vl1pPr>
          </a:lstStyle>
          <a:p>
            <a:pPr>
              <a:defRPr/>
            </a:pPr>
            <a:endParaRPr lang="en-US" altLang="ja-JP" dirty="0"/>
          </a:p>
        </p:txBody>
      </p:sp>
      <p:pic>
        <p:nvPicPr>
          <p:cNvPr id="1031" name="Picture 11" descr="ページ5"/>
          <p:cNvPicPr>
            <a:picLocks noChangeAspect="1" noChangeArrowheads="1"/>
          </p:cNvPicPr>
          <p:nvPr/>
        </p:nvPicPr>
        <p:blipFill>
          <a:blip r:embed="rId13"/>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63"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hf sldNum="0" hdr="0" ftr="0" dt="0"/>
  <p:txStyles>
    <p:titleStyle>
      <a:lvl1pPr algn="ctr" rtl="0" eaLnBrk="0" fontAlgn="base" hangingPunct="0">
        <a:spcBef>
          <a:spcPct val="0"/>
        </a:spcBef>
        <a:spcAft>
          <a:spcPct val="0"/>
        </a:spcAft>
        <a:defRPr kumimoji="1" sz="3600">
          <a:solidFill>
            <a:schemeClr val="tx2"/>
          </a:solidFill>
          <a:latin typeface="+mj-lt"/>
          <a:ea typeface="+mj-ea"/>
          <a:cs typeface="+mj-cs"/>
        </a:defRPr>
      </a:lvl1pPr>
      <a:lvl2pPr algn="ctr" rtl="0" eaLnBrk="0" fontAlgn="base" hangingPunct="0">
        <a:spcBef>
          <a:spcPct val="0"/>
        </a:spcBef>
        <a:spcAft>
          <a:spcPct val="0"/>
        </a:spcAft>
        <a:defRPr kumimoji="1" sz="36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36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36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36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36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36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36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3600">
          <a:solidFill>
            <a:schemeClr val="tx2"/>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4.wmv"/><Relationship Id="rId7" Type="http://schemas.openxmlformats.org/officeDocument/2006/relationships/image" Target="../media/image26.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notesSlide" Target="../notesSlides/notesSlide17.xml"/><Relationship Id="rId11" Type="http://schemas.openxmlformats.org/officeDocument/2006/relationships/image" Target="../media/image29.png"/><Relationship Id="rId5" Type="http://schemas.openxmlformats.org/officeDocument/2006/relationships/slideLayout" Target="../slideLayouts/slideLayout2.xml"/><Relationship Id="rId10" Type="http://schemas.openxmlformats.org/officeDocument/2006/relationships/image" Target="../media/image28.png"/><Relationship Id="rId4" Type="http://schemas.openxmlformats.org/officeDocument/2006/relationships/video" Target="../media/media4.wmv"/><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6.wmv"/><Relationship Id="rId7" Type="http://schemas.openxmlformats.org/officeDocument/2006/relationships/image" Target="../media/image30.png"/><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notesSlide" Target="../notesSlides/notesSlide18.xml"/><Relationship Id="rId5" Type="http://schemas.openxmlformats.org/officeDocument/2006/relationships/slideLayout" Target="../slideLayouts/slideLayout2.xml"/><Relationship Id="rId10" Type="http://schemas.openxmlformats.org/officeDocument/2006/relationships/image" Target="../media/image33.png"/><Relationship Id="rId4" Type="http://schemas.openxmlformats.org/officeDocument/2006/relationships/video" Target="../media/media6.wmv"/><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8.wmv"/><Relationship Id="rId7" Type="http://schemas.openxmlformats.org/officeDocument/2006/relationships/image" Target="../media/image22.png"/><Relationship Id="rId12" Type="http://schemas.openxmlformats.org/officeDocument/2006/relationships/image" Target="../media/image38.png"/><Relationship Id="rId2" Type="http://schemas.openxmlformats.org/officeDocument/2006/relationships/video" Target="../media/media7.wmv"/><Relationship Id="rId1" Type="http://schemas.microsoft.com/office/2007/relationships/media" Target="../media/media7.wmv"/><Relationship Id="rId6" Type="http://schemas.openxmlformats.org/officeDocument/2006/relationships/notesSlide" Target="../notesSlides/notesSlide19.xml"/><Relationship Id="rId11" Type="http://schemas.openxmlformats.org/officeDocument/2006/relationships/image" Target="../media/image37.png"/><Relationship Id="rId5" Type="http://schemas.openxmlformats.org/officeDocument/2006/relationships/slideLayout" Target="../slideLayouts/slideLayout2.xml"/><Relationship Id="rId10" Type="http://schemas.openxmlformats.org/officeDocument/2006/relationships/image" Target="../media/image36.png"/><Relationship Id="rId4" Type="http://schemas.openxmlformats.org/officeDocument/2006/relationships/video" Target="../media/media8.wmv"/><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40.png"/><Relationship Id="rId4" Type="http://schemas.openxmlformats.org/officeDocument/2006/relationships/image" Target="../media/image4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media" Target="../media/media10.wmv"/><Relationship Id="rId7" Type="http://schemas.openxmlformats.org/officeDocument/2006/relationships/image" Target="../media/image55.png"/><Relationship Id="rId12" Type="http://schemas.microsoft.com/office/2007/relationships/hdphoto" Target="../media/hdphoto4.wdp"/><Relationship Id="rId2" Type="http://schemas.openxmlformats.org/officeDocument/2006/relationships/video" Target="../media/media9.wmv"/><Relationship Id="rId1" Type="http://schemas.microsoft.com/office/2007/relationships/media" Target="../media/media9.wmv"/><Relationship Id="rId6" Type="http://schemas.openxmlformats.org/officeDocument/2006/relationships/notesSlide" Target="../notesSlides/notesSlide27.xml"/><Relationship Id="rId11" Type="http://schemas.openxmlformats.org/officeDocument/2006/relationships/image" Target="../media/image58.png"/><Relationship Id="rId5" Type="http://schemas.openxmlformats.org/officeDocument/2006/relationships/slideLayout" Target="../slideLayouts/slideLayout2.xml"/><Relationship Id="rId10" Type="http://schemas.microsoft.com/office/2007/relationships/hdphoto" Target="../media/hdphoto3.wdp"/><Relationship Id="rId4" Type="http://schemas.openxmlformats.org/officeDocument/2006/relationships/video" Target="../media/media10.wmv"/><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70.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1631057"/>
            <a:ext cx="9143999" cy="2085975"/>
          </a:xfrm>
        </p:spPr>
        <p:txBody>
          <a:bodyPr/>
          <a:lstStyle/>
          <a:p>
            <a:r>
              <a:rPr lang="ja-JP" altLang="en-US" sz="3200" dirty="0" smtClean="0">
                <a:latin typeface="Meiryo UI" panose="020B0604030504040204" pitchFamily="50" charset="-128"/>
                <a:ea typeface="Meiryo UI" panose="020B0604030504040204" pitchFamily="50" charset="-128"/>
              </a:rPr>
              <a:t>噴霧流れ中の圧縮機翼面周りの液挙動に関する研究</a:t>
            </a:r>
            <a:r>
              <a:rPr lang="en-US" altLang="ja-JP" sz="3200" dirty="0" smtClean="0">
                <a:latin typeface="Meiryo UI" panose="020B0604030504040204" pitchFamily="50" charset="-128"/>
                <a:ea typeface="Meiryo UI" panose="020B0604030504040204" pitchFamily="50" charset="-128"/>
              </a:rPr>
              <a:t/>
            </a:r>
            <a:br>
              <a:rPr lang="en-US" altLang="ja-JP" sz="3200" dirty="0" smtClean="0">
                <a:latin typeface="Meiryo UI" panose="020B0604030504040204" pitchFamily="50" charset="-128"/>
                <a:ea typeface="Meiryo UI" panose="020B0604030504040204" pitchFamily="50" charset="-128"/>
              </a:rPr>
            </a:br>
            <a:r>
              <a:rPr lang="en-US" altLang="ja-JP" sz="3200" dirty="0" smtClean="0">
                <a:latin typeface="Meiryo UI" panose="020B0604030504040204" pitchFamily="50" charset="-128"/>
                <a:ea typeface="Meiryo UI" panose="020B0604030504040204" pitchFamily="50" charset="-128"/>
              </a:rPr>
              <a:t>-</a:t>
            </a:r>
            <a:r>
              <a:rPr lang="ja-JP" altLang="en-US" sz="3200" dirty="0" smtClean="0">
                <a:latin typeface="Meiryo UI" panose="020B0604030504040204" pitchFamily="50" charset="-128"/>
                <a:ea typeface="Meiryo UI" panose="020B0604030504040204" pitchFamily="50" charset="-128"/>
              </a:rPr>
              <a:t>翼面の濡れ性の影響</a:t>
            </a:r>
            <a:r>
              <a:rPr lang="en-US" altLang="ja-JP" sz="3200" dirty="0" smtClean="0">
                <a:latin typeface="Meiryo UI" panose="020B0604030504040204" pitchFamily="50" charset="-128"/>
                <a:ea typeface="Meiryo UI" panose="020B0604030504040204" pitchFamily="50" charset="-128"/>
              </a:rPr>
              <a:t>-</a:t>
            </a:r>
            <a:endParaRPr lang="ja-JP" altLang="ja-JP" sz="3200" b="1" dirty="0" smtClean="0">
              <a:latin typeface="Meiryo UI" panose="020B0604030504040204" pitchFamily="50" charset="-128"/>
              <a:ea typeface="Meiryo UI" panose="020B0604030504040204" pitchFamily="50" charset="-128"/>
            </a:endParaRPr>
          </a:p>
        </p:txBody>
      </p:sp>
      <p:sp>
        <p:nvSpPr>
          <p:cNvPr id="4" name="Text Box 9"/>
          <p:cNvSpPr txBox="1">
            <a:spLocks noChangeArrowheads="1"/>
          </p:cNvSpPr>
          <p:nvPr/>
        </p:nvSpPr>
        <p:spPr bwMode="auto">
          <a:xfrm>
            <a:off x="2123728" y="116632"/>
            <a:ext cx="68846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a:solidFill>
                  <a:schemeClr val="tx1"/>
                </a:solidFill>
                <a:latin typeface="Calibri" pitchFamily="34" charset="0"/>
                <a:ea typeface="HGPｺﾞｼｯｸM" pitchFamily="50" charset="-128"/>
              </a:defRPr>
            </a:lvl1pPr>
            <a:lvl2pPr marL="742950" indent="-285750" eaLnBrk="0" hangingPunct="0">
              <a:defRPr kumimoji="1">
                <a:solidFill>
                  <a:schemeClr val="tx1"/>
                </a:solidFill>
                <a:latin typeface="Calibri" pitchFamily="34" charset="0"/>
                <a:ea typeface="HGPｺﾞｼｯｸM" pitchFamily="50" charset="-128"/>
              </a:defRPr>
            </a:lvl2pPr>
            <a:lvl3pPr marL="1143000" indent="-228600" eaLnBrk="0" hangingPunct="0">
              <a:defRPr kumimoji="1">
                <a:solidFill>
                  <a:schemeClr val="tx1"/>
                </a:solidFill>
                <a:latin typeface="Calibri" pitchFamily="34" charset="0"/>
                <a:ea typeface="HGPｺﾞｼｯｸM" pitchFamily="50" charset="-128"/>
              </a:defRPr>
            </a:lvl3pPr>
            <a:lvl4pPr marL="1600200" indent="-228600" eaLnBrk="0" hangingPunct="0">
              <a:defRPr kumimoji="1">
                <a:solidFill>
                  <a:schemeClr val="tx1"/>
                </a:solidFill>
                <a:latin typeface="Calibri" pitchFamily="34" charset="0"/>
                <a:ea typeface="HGPｺﾞｼｯｸM" pitchFamily="50" charset="-128"/>
              </a:defRPr>
            </a:lvl4pPr>
            <a:lvl5pPr marL="2057400" indent="-228600" eaLnBrk="0" hangingPunct="0">
              <a:defRPr kumimoji="1">
                <a:solidFill>
                  <a:schemeClr val="tx1"/>
                </a:solidFill>
                <a:latin typeface="Calibri" pitchFamily="34" charset="0"/>
                <a:ea typeface="HGPｺﾞｼｯｸM" pitchFamily="50" charset="-128"/>
              </a:defRPr>
            </a:lvl5pPr>
            <a:lvl6pPr marL="2514600" indent="-228600" eaLnBrk="0" fontAlgn="base" hangingPunct="0">
              <a:spcBef>
                <a:spcPct val="0"/>
              </a:spcBef>
              <a:spcAft>
                <a:spcPct val="0"/>
              </a:spcAft>
              <a:defRPr kumimoji="1">
                <a:solidFill>
                  <a:schemeClr val="tx1"/>
                </a:solidFill>
                <a:latin typeface="Calibri" pitchFamily="34" charset="0"/>
                <a:ea typeface="HGPｺﾞｼｯｸM" pitchFamily="50" charset="-128"/>
              </a:defRPr>
            </a:lvl6pPr>
            <a:lvl7pPr marL="2971800" indent="-228600" eaLnBrk="0" fontAlgn="base" hangingPunct="0">
              <a:spcBef>
                <a:spcPct val="0"/>
              </a:spcBef>
              <a:spcAft>
                <a:spcPct val="0"/>
              </a:spcAft>
              <a:defRPr kumimoji="1">
                <a:solidFill>
                  <a:schemeClr val="tx1"/>
                </a:solidFill>
                <a:latin typeface="Calibri" pitchFamily="34" charset="0"/>
                <a:ea typeface="HGPｺﾞｼｯｸM" pitchFamily="50" charset="-128"/>
              </a:defRPr>
            </a:lvl7pPr>
            <a:lvl8pPr marL="3429000" indent="-228600" eaLnBrk="0" fontAlgn="base" hangingPunct="0">
              <a:spcBef>
                <a:spcPct val="0"/>
              </a:spcBef>
              <a:spcAft>
                <a:spcPct val="0"/>
              </a:spcAft>
              <a:defRPr kumimoji="1">
                <a:solidFill>
                  <a:schemeClr val="tx1"/>
                </a:solidFill>
                <a:latin typeface="Calibri" pitchFamily="34" charset="0"/>
                <a:ea typeface="HGPｺﾞｼｯｸM" pitchFamily="50" charset="-128"/>
              </a:defRPr>
            </a:lvl8pPr>
            <a:lvl9pPr marL="3886200" indent="-228600" eaLnBrk="0" fontAlgn="base" hangingPunct="0">
              <a:spcBef>
                <a:spcPct val="0"/>
              </a:spcBef>
              <a:spcAft>
                <a:spcPct val="0"/>
              </a:spcAft>
              <a:defRPr kumimoji="1">
                <a:solidFill>
                  <a:schemeClr val="tx1"/>
                </a:solidFill>
                <a:latin typeface="Calibri" pitchFamily="34" charset="0"/>
                <a:ea typeface="HGPｺﾞｼｯｸM" pitchFamily="50" charset="-128"/>
              </a:defRPr>
            </a:lvl9pPr>
          </a:lstStyle>
          <a:p>
            <a:pPr algn="r" eaLnBrk="1" hangingPunct="1"/>
            <a:r>
              <a:rPr lang="ja-JP" altLang="en-US" sz="1400" dirty="0" smtClean="0">
                <a:latin typeface="Meiryo UI" panose="020B0604030504040204" pitchFamily="50" charset="-128"/>
                <a:ea typeface="Meiryo UI" panose="020B0604030504040204" pitchFamily="50" charset="-128"/>
              </a:rPr>
              <a:t>第</a:t>
            </a:r>
            <a:r>
              <a:rPr lang="en-US" altLang="ja-JP" sz="1400" dirty="0" smtClean="0">
                <a:latin typeface="Meiryo UI" panose="020B0604030504040204" pitchFamily="50" charset="-128"/>
                <a:ea typeface="Meiryo UI" panose="020B0604030504040204" pitchFamily="50" charset="-128"/>
              </a:rPr>
              <a:t>45</a:t>
            </a:r>
            <a:r>
              <a:rPr lang="ja-JP" altLang="en-US" sz="1400" dirty="0" smtClean="0">
                <a:latin typeface="Meiryo UI" panose="020B0604030504040204" pitchFamily="50" charset="-128"/>
                <a:ea typeface="Meiryo UI" panose="020B0604030504040204" pitchFamily="50" charset="-128"/>
              </a:rPr>
              <a:t>回日本ガスタービン学会定期講演会</a:t>
            </a:r>
            <a:endParaRPr lang="en-US" altLang="ja-JP" sz="1400" dirty="0" smtClean="0">
              <a:latin typeface="Meiryo UI" panose="020B0604030504040204" pitchFamily="50" charset="-128"/>
              <a:ea typeface="Meiryo UI" panose="020B0604030504040204" pitchFamily="50" charset="-128"/>
            </a:endParaRPr>
          </a:p>
          <a:p>
            <a:pPr algn="r" eaLnBrk="1" hangingPunct="1"/>
            <a:r>
              <a:rPr lang="en-US" altLang="ja-JP" sz="1400" dirty="0" smtClean="0">
                <a:latin typeface="Meiryo UI" panose="020B0604030504040204" pitchFamily="50" charset="-128"/>
                <a:ea typeface="Meiryo UI" panose="020B0604030504040204" pitchFamily="50" charset="-128"/>
              </a:rPr>
              <a:t>2017/10/19, @</a:t>
            </a:r>
            <a:r>
              <a:rPr lang="ja-JP" altLang="en-US" sz="1400" dirty="0" smtClean="0">
                <a:latin typeface="Meiryo UI" panose="020B0604030504040204" pitchFamily="50" charset="-128"/>
                <a:ea typeface="Meiryo UI" panose="020B0604030504040204" pitchFamily="50" charset="-128"/>
              </a:rPr>
              <a:t>松山</a:t>
            </a:r>
          </a:p>
        </p:txBody>
      </p:sp>
      <p:sp>
        <p:nvSpPr>
          <p:cNvPr id="8" name="サブタイトル 2"/>
          <p:cNvSpPr>
            <a:spLocks noGrp="1"/>
          </p:cNvSpPr>
          <p:nvPr>
            <p:ph type="subTitle" idx="1"/>
          </p:nvPr>
        </p:nvSpPr>
        <p:spPr>
          <a:xfrm>
            <a:off x="-14990" y="4941168"/>
            <a:ext cx="9158990" cy="1584176"/>
          </a:xfrm>
        </p:spPr>
        <p:txBody>
          <a:bodyPr/>
          <a:lstStyle/>
          <a:p>
            <a:pPr marL="457200" lvl="1" indent="0" algn="r">
              <a:buNone/>
            </a:pPr>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村田 遼（東大院）</a:t>
            </a:r>
            <a:endParaRPr lang="en-US" altLang="ja-JP" sz="2400" dirty="0" smtClean="0">
              <a:latin typeface="Meiryo UI" panose="020B0604030504040204" pitchFamily="50" charset="-128"/>
              <a:ea typeface="Meiryo UI" panose="020B0604030504040204" pitchFamily="50" charset="-128"/>
            </a:endParaRPr>
          </a:p>
          <a:p>
            <a:pPr marL="457200" lvl="1" indent="0" algn="r">
              <a:buNone/>
            </a:pPr>
            <a:r>
              <a:rPr lang="ja-JP" altLang="en-US" sz="2400" dirty="0" smtClean="0">
                <a:latin typeface="Meiryo UI" panose="020B0604030504040204" pitchFamily="50" charset="-128"/>
                <a:ea typeface="Meiryo UI" panose="020B0604030504040204" pitchFamily="50" charset="-128"/>
              </a:rPr>
              <a:t>渡辺紀徳</a:t>
            </a:r>
            <a:r>
              <a:rPr lang="en-US" altLang="ja-JP" sz="2400" dirty="0" smtClean="0">
                <a:latin typeface="Meiryo UI" panose="020B0604030504040204" pitchFamily="50" charset="-128"/>
                <a:ea typeface="Meiryo UI" panose="020B0604030504040204" pitchFamily="50" charset="-128"/>
              </a:rPr>
              <a:t>, </a:t>
            </a:r>
            <a:r>
              <a:rPr lang="ja-JP" altLang="en-US" sz="2400" dirty="0" smtClean="0">
                <a:latin typeface="Meiryo UI" panose="020B0604030504040204" pitchFamily="50" charset="-128"/>
                <a:ea typeface="Meiryo UI" panose="020B0604030504040204" pitchFamily="50" charset="-128"/>
              </a:rPr>
              <a:t>姫野武洋</a:t>
            </a:r>
            <a:r>
              <a:rPr lang="en-US" altLang="ja-JP" sz="2400" dirty="0" smtClean="0">
                <a:latin typeface="Meiryo UI" panose="020B0604030504040204" pitchFamily="50" charset="-128"/>
                <a:ea typeface="Meiryo UI" panose="020B0604030504040204" pitchFamily="50" charset="-128"/>
              </a:rPr>
              <a:t>, </a:t>
            </a:r>
            <a:r>
              <a:rPr lang="ja-JP" altLang="en-US" sz="2400" dirty="0" smtClean="0">
                <a:latin typeface="Meiryo UI" panose="020B0604030504040204" pitchFamily="50" charset="-128"/>
                <a:ea typeface="Meiryo UI" panose="020B0604030504040204" pitchFamily="50" charset="-128"/>
              </a:rPr>
              <a:t>鵜沢聖治</a:t>
            </a:r>
            <a:r>
              <a:rPr lang="en-US" altLang="ja-JP" sz="2400" dirty="0" smtClean="0">
                <a:latin typeface="Meiryo UI" panose="020B0604030504040204" pitchFamily="50" charset="-128"/>
                <a:ea typeface="Meiryo UI" panose="020B0604030504040204" pitchFamily="50" charset="-128"/>
              </a:rPr>
              <a:t>,</a:t>
            </a:r>
            <a:endParaRPr lang="en-US" altLang="ja-JP" sz="2000" dirty="0" smtClean="0">
              <a:latin typeface="Meiryo UI" panose="020B0604030504040204" pitchFamily="50" charset="-128"/>
              <a:ea typeface="Meiryo UI" panose="020B0604030504040204" pitchFamily="50" charset="-128"/>
            </a:endParaRPr>
          </a:p>
          <a:p>
            <a:pPr marL="457200" lvl="1" indent="0" algn="r">
              <a:buNone/>
            </a:pPr>
            <a:r>
              <a:rPr lang="ja-JP" altLang="en-US" sz="2400" dirty="0" smtClean="0">
                <a:latin typeface="Meiryo UI" panose="020B0604030504040204" pitchFamily="50" charset="-128"/>
                <a:ea typeface="Meiryo UI" panose="020B0604030504040204" pitchFamily="50" charset="-128"/>
              </a:rPr>
              <a:t>井上智博</a:t>
            </a:r>
            <a:r>
              <a:rPr lang="en-US" altLang="ja-JP" sz="2400" dirty="0" smtClean="0">
                <a:latin typeface="Meiryo UI" panose="020B0604030504040204" pitchFamily="50" charset="-128"/>
                <a:ea typeface="Meiryo UI" panose="020B0604030504040204" pitchFamily="50" charset="-128"/>
              </a:rPr>
              <a:t>, </a:t>
            </a:r>
            <a:r>
              <a:rPr lang="ja-JP" altLang="en-US" sz="2400" dirty="0" smtClean="0">
                <a:latin typeface="Meiryo UI" panose="020B0604030504040204" pitchFamily="50" charset="-128"/>
                <a:ea typeface="Meiryo UI" panose="020B0604030504040204" pitchFamily="50" charset="-128"/>
              </a:rPr>
              <a:t>佐久間康典</a:t>
            </a:r>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東大</a:t>
            </a:r>
            <a:r>
              <a:rPr lang="en-US" altLang="ja-JP" sz="2400" dirty="0" smtClean="0">
                <a:latin typeface="Meiryo UI" panose="020B0604030504040204" pitchFamily="50" charset="-128"/>
                <a:ea typeface="Meiryo UI" panose="020B0604030504040204" pitchFamily="50" charset="-128"/>
              </a:rPr>
              <a:t>)</a:t>
            </a:r>
            <a:endParaRPr lang="en-US" altLang="ja-JP" dirty="0" smtClean="0">
              <a:latin typeface="Meiryo UI" panose="020B0604030504040204" pitchFamily="50" charset="-128"/>
              <a:ea typeface="Meiryo UI" panose="020B0604030504040204" pitchFamily="50" charset="-12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smtClean="0">
                <a:solidFill>
                  <a:schemeClr val="bg1"/>
                </a:solidFill>
                <a:latin typeface="Meiryo UI" panose="020B0604030504040204" pitchFamily="50" charset="-128"/>
                <a:ea typeface="Meiryo UI" panose="020B0604030504040204" pitchFamily="50" charset="-128"/>
              </a:rPr>
              <a:t>6</a:t>
            </a:r>
            <a:r>
              <a:rPr kumimoji="1" lang="en-US" altLang="ja-JP" sz="1600" dirty="0" smtClean="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0" name="コンテンツ プレースホルダー 2"/>
          <p:cNvSpPr txBox="1">
            <a:spLocks/>
          </p:cNvSpPr>
          <p:nvPr/>
        </p:nvSpPr>
        <p:spPr bwMode="auto">
          <a:xfrm>
            <a:off x="251520" y="1340768"/>
            <a:ext cx="2829000" cy="5753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試験</a:t>
            </a:r>
            <a:r>
              <a:rPr lang="ja-JP" altLang="en-US" sz="2400" b="1" kern="0" dirty="0">
                <a:solidFill>
                  <a:schemeClr val="accent6">
                    <a:lumMod val="75000"/>
                  </a:schemeClr>
                </a:solidFill>
                <a:latin typeface="+mj-lt"/>
                <a:ea typeface="Meiryo UI" panose="020B0604030504040204" pitchFamily="50" charset="-128"/>
              </a:rPr>
              <a:t>翼</a:t>
            </a:r>
            <a:endParaRPr lang="ja-JP" altLang="en-US" b="1" kern="0" dirty="0">
              <a:solidFill>
                <a:schemeClr val="accent6">
                  <a:lumMod val="75000"/>
                </a:schemeClr>
              </a:solidFill>
              <a:latin typeface="+mj-lt"/>
              <a:ea typeface="Meiryo UI" panose="020B0604030504040204" pitchFamily="50" charset="-128"/>
            </a:endParaRPr>
          </a:p>
        </p:txBody>
      </p:sp>
      <p:graphicFrame>
        <p:nvGraphicFramePr>
          <p:cNvPr id="11" name="表 10"/>
          <p:cNvGraphicFramePr>
            <a:graphicFrameLocks noGrp="1"/>
          </p:cNvGraphicFramePr>
          <p:nvPr>
            <p:extLst>
              <p:ext uri="{D42A27DB-BD31-4B8C-83A1-F6EECF244321}">
                <p14:modId xmlns:p14="http://schemas.microsoft.com/office/powerpoint/2010/main" val="4081888124"/>
              </p:ext>
            </p:extLst>
          </p:nvPr>
        </p:nvGraphicFramePr>
        <p:xfrm>
          <a:off x="611560" y="1772816"/>
          <a:ext cx="3456000" cy="2346960"/>
        </p:xfrm>
        <a:graphic>
          <a:graphicData uri="http://schemas.openxmlformats.org/drawingml/2006/table">
            <a:tbl>
              <a:tblPr firstRow="1" bandRow="1">
                <a:tableStyleId>{8A107856-5554-42FB-B03E-39F5DBC370BA}</a:tableStyleId>
              </a:tblPr>
              <a:tblGrid>
                <a:gridCol w="2088232"/>
                <a:gridCol w="1367768"/>
              </a:tblGrid>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smtClean="0">
                          <a:ln>
                            <a:noFill/>
                          </a:ln>
                          <a:solidFill>
                            <a:schemeClr val="dk1"/>
                          </a:solidFill>
                          <a:effectLst/>
                          <a:latin typeface="Meiryo UI" panose="020B0604030504040204" pitchFamily="50" charset="-128"/>
                          <a:ea typeface="Meiryo UI" panose="020B0604030504040204" pitchFamily="50" charset="-128"/>
                          <a:cs typeface="+mn-cs"/>
                        </a:rPr>
                        <a:t>翼型</a:t>
                      </a:r>
                      <a:endParaRPr kumimoji="1" lang="ja-JP" altLang="en-US"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600" b="0" u="none" strike="noStrike" cap="none" normalizeH="0" baseline="0" dirty="0" smtClean="0">
                          <a:ln>
                            <a:noFill/>
                          </a:ln>
                          <a:effectLst/>
                          <a:latin typeface="Meiryo UI" panose="020B0604030504040204" pitchFamily="50" charset="-128"/>
                          <a:ea typeface="Meiryo UI" panose="020B0604030504040204" pitchFamily="50" charset="-128"/>
                        </a:rPr>
                        <a:t>NACA63</a:t>
                      </a:r>
                      <a:endPar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rPr>
                        <a:t>翼枚数</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rPr>
                        <a:t>1</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smtClean="0">
                          <a:ln>
                            <a:noFill/>
                          </a:ln>
                          <a:effectLst/>
                          <a:latin typeface="Meiryo UI" panose="020B0604030504040204" pitchFamily="50" charset="-128"/>
                          <a:ea typeface="Meiryo UI" panose="020B0604030504040204" pitchFamily="50" charset="-128"/>
                        </a:rPr>
                        <a:t>コード長</a:t>
                      </a:r>
                      <a:r>
                        <a:rPr kumimoji="1" lang="en-US" altLang="ja-JP" sz="1600" u="none" strike="noStrike" cap="none" normalizeH="0" baseline="0" dirty="0" smtClean="0">
                          <a:ln>
                            <a:noFill/>
                          </a:ln>
                          <a:effectLst/>
                          <a:latin typeface="Meiryo UI" panose="020B0604030504040204" pitchFamily="50" charset="-128"/>
                          <a:ea typeface="Meiryo UI" panose="020B0604030504040204" pitchFamily="50" charset="-128"/>
                        </a:rPr>
                        <a:t> [mm]</a:t>
                      </a:r>
                      <a:endParaRPr kumimoji="1" lang="ja-JP" altLang="en-US"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rPr>
                        <a:t>100</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smtClean="0">
                          <a:ln>
                            <a:noFill/>
                          </a:ln>
                          <a:effectLst/>
                          <a:latin typeface="Meiryo UI" panose="020B0604030504040204" pitchFamily="50" charset="-128"/>
                          <a:ea typeface="Meiryo UI" panose="020B0604030504040204" pitchFamily="50" charset="-128"/>
                        </a:rPr>
                        <a:t>スタガ角</a:t>
                      </a:r>
                      <a:r>
                        <a:rPr kumimoji="1" lang="en-US" altLang="ja-JP" sz="1600" u="none" strike="noStrike" cap="none" normalizeH="0" baseline="0" dirty="0" smtClean="0">
                          <a:ln>
                            <a:noFill/>
                          </a:ln>
                          <a:effectLst/>
                          <a:latin typeface="Meiryo UI" panose="020B0604030504040204" pitchFamily="50" charset="-128"/>
                          <a:ea typeface="Meiryo UI" panose="020B0604030504040204" pitchFamily="50" charset="-128"/>
                        </a:rPr>
                        <a:t> [</a:t>
                      </a:r>
                      <a:r>
                        <a:rPr kumimoji="1" lang="en-US" altLang="ja-JP" sz="1600" u="none" strike="noStrike" cap="none" normalizeH="0" baseline="0" dirty="0" err="1" smtClean="0">
                          <a:ln>
                            <a:noFill/>
                          </a:ln>
                          <a:effectLst/>
                          <a:latin typeface="Meiryo UI" panose="020B0604030504040204" pitchFamily="50" charset="-128"/>
                          <a:ea typeface="Meiryo UI" panose="020B0604030504040204" pitchFamily="50" charset="-128"/>
                        </a:rPr>
                        <a:t>deg</a:t>
                      </a:r>
                      <a:r>
                        <a:rPr kumimoji="1" lang="en-US" altLang="ja-JP" sz="1600" u="none" strike="noStrike" cap="none" normalizeH="0" baseline="0" dirty="0" smtClean="0">
                          <a:ln>
                            <a:noFill/>
                          </a:ln>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600" u="none" strike="noStrike" cap="none" normalizeH="0" baseline="0" dirty="0" smtClean="0">
                          <a:ln>
                            <a:noFill/>
                          </a:ln>
                          <a:effectLst/>
                          <a:latin typeface="Meiryo UI" panose="020B0604030504040204" pitchFamily="50" charset="-128"/>
                          <a:ea typeface="Meiryo UI" panose="020B0604030504040204" pitchFamily="50" charset="-128"/>
                        </a:rPr>
                        <a:t>12.7</a:t>
                      </a:r>
                      <a:endPar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smtClean="0">
                          <a:ln>
                            <a:noFill/>
                          </a:ln>
                          <a:effectLst/>
                          <a:latin typeface="Meiryo UI" panose="020B0604030504040204" pitchFamily="50" charset="-128"/>
                          <a:ea typeface="Meiryo UI" panose="020B0604030504040204" pitchFamily="50" charset="-128"/>
                        </a:rPr>
                        <a:t>最大翼厚</a:t>
                      </a:r>
                      <a:r>
                        <a:rPr kumimoji="1" lang="en-US" altLang="ja-JP" sz="1600" u="none" strike="noStrike" cap="none" normalizeH="0" baseline="0" dirty="0" smtClean="0">
                          <a:ln>
                            <a:noFill/>
                          </a:ln>
                          <a:effectLst/>
                          <a:latin typeface="Meiryo UI" panose="020B0604030504040204" pitchFamily="50" charset="-128"/>
                          <a:ea typeface="Meiryo UI" panose="020B0604030504040204" pitchFamily="50" charset="-128"/>
                        </a:rPr>
                        <a:t>[%]</a:t>
                      </a:r>
                      <a:endPar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600" u="none" strike="noStrike" cap="none" normalizeH="0" baseline="0" dirty="0" smtClean="0">
                          <a:ln>
                            <a:noFill/>
                          </a:ln>
                          <a:effectLst/>
                          <a:latin typeface="Meiryo UI" panose="020B0604030504040204" pitchFamily="50" charset="-128"/>
                          <a:ea typeface="Meiryo UI" panose="020B0604030504040204" pitchFamily="50" charset="-128"/>
                        </a:rPr>
                        <a:t>6.70</a:t>
                      </a:r>
                      <a:endPar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rPr>
                        <a:t>ソリディティ</a:t>
                      </a:r>
                      <a:endPar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600" u="none" strike="noStrike" cap="none" normalizeH="0" baseline="0" dirty="0" smtClean="0">
                          <a:ln>
                            <a:noFill/>
                          </a:ln>
                          <a:effectLst/>
                          <a:latin typeface="Meiryo UI" panose="020B0604030504040204" pitchFamily="50" charset="-128"/>
                          <a:ea typeface="Meiryo UI" panose="020B0604030504040204" pitchFamily="50" charset="-128"/>
                        </a:rPr>
                        <a:t>1.35</a:t>
                      </a:r>
                      <a:endPar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26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rPr>
                        <a:t>材質</a:t>
                      </a:r>
                      <a:endPar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rPr>
                        <a:t>真鍮</a:t>
                      </a:r>
                      <a:endParaRPr kumimoji="1" lang="en-US" altLang="ja-JP" sz="16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Times New Roman" pitchFamily="18" charset="0"/>
                      </a:endParaRP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18" name="グループ化 17"/>
          <p:cNvGrpSpPr/>
          <p:nvPr/>
        </p:nvGrpSpPr>
        <p:grpSpPr>
          <a:xfrm>
            <a:off x="676652" y="4221088"/>
            <a:ext cx="3607316" cy="728474"/>
            <a:chOff x="5045315" y="5013176"/>
            <a:chExt cx="3607316" cy="728474"/>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315" y="5013176"/>
              <a:ext cx="3607316" cy="728474"/>
            </a:xfrm>
            <a:prstGeom prst="rect">
              <a:avLst/>
            </a:prstGeom>
          </p:spPr>
        </p:pic>
        <p:sp>
          <p:nvSpPr>
            <p:cNvPr id="17" name="テキスト ボックス 16"/>
            <p:cNvSpPr txBox="1"/>
            <p:nvPr/>
          </p:nvSpPr>
          <p:spPr>
            <a:xfrm>
              <a:off x="6276367" y="5363924"/>
              <a:ext cx="1152128" cy="369332"/>
            </a:xfrm>
            <a:prstGeom prst="rect">
              <a:avLst/>
            </a:prstGeom>
            <a:noFill/>
          </p:spPr>
          <p:txBody>
            <a:bodyPr wrap="square" rtlCol="0">
              <a:spAutoFit/>
            </a:bodyPr>
            <a:lstStyle/>
            <a:p>
              <a:r>
                <a:rPr kumimoji="1" lang="en-US" altLang="ja-JP" dirty="0" smtClean="0">
                  <a:latin typeface="+mn-lt"/>
                </a:rPr>
                <a:t>NACA63</a:t>
              </a:r>
              <a:endParaRPr kumimoji="1" lang="ja-JP" altLang="en-US" dirty="0">
                <a:latin typeface="+mn-lt"/>
              </a:endParaRPr>
            </a:p>
          </p:txBody>
        </p:sp>
      </p:grpSp>
      <p:sp>
        <p:nvSpPr>
          <p:cNvPr id="14"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実験設備・条件　</a:t>
            </a:r>
            <a:r>
              <a:rPr lang="en-US" altLang="ja-JP" sz="24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実験設備・</a:t>
            </a:r>
            <a:r>
              <a:rPr lang="ja-JP" altLang="en-US" sz="2400" b="1" dirty="0">
                <a:solidFill>
                  <a:schemeClr val="accent6">
                    <a:lumMod val="75000"/>
                  </a:schemeClr>
                </a:solidFill>
                <a:ea typeface="Meiryo UI" panose="020B0604030504040204" pitchFamily="50" charset="-128"/>
              </a:rPr>
              <a:t>実験条件</a:t>
            </a:r>
            <a:endParaRPr kumimoji="1" lang="ja-JP" altLang="en-US" sz="2400" dirty="0">
              <a:ea typeface="Meiryo UI" panose="020B0604030504040204" pitchFamily="50" charset="-128"/>
            </a:endParaRPr>
          </a:p>
        </p:txBody>
      </p:sp>
      <mc:AlternateContent xmlns:mc="http://schemas.openxmlformats.org/markup-compatibility/2006" xmlns:a14="http://schemas.microsoft.com/office/drawing/2010/main">
        <mc:Choice Requires="a14">
          <p:graphicFrame>
            <p:nvGraphicFramePr>
              <p:cNvPr id="12" name="表 11"/>
              <p:cNvGraphicFramePr>
                <a:graphicFrameLocks noGrp="1"/>
              </p:cNvGraphicFramePr>
              <p:nvPr>
                <p:extLst>
                  <p:ext uri="{D42A27DB-BD31-4B8C-83A1-F6EECF244321}">
                    <p14:modId xmlns:p14="http://schemas.microsoft.com/office/powerpoint/2010/main" val="1047126010"/>
                  </p:ext>
                </p:extLst>
              </p:nvPr>
            </p:nvGraphicFramePr>
            <p:xfrm>
              <a:off x="4529173" y="1772816"/>
              <a:ext cx="4392488" cy="2349754"/>
            </p:xfrm>
            <a:graphic>
              <a:graphicData uri="http://schemas.openxmlformats.org/drawingml/2006/table">
                <a:tbl>
                  <a:tblPr firstRow="1" bandRow="1">
                    <a:tableStyleId>{8A107856-5554-42FB-B03E-39F5DBC370BA}</a:tableStyleId>
                  </a:tblPr>
                  <a:tblGrid>
                    <a:gridCol w="1987043"/>
                    <a:gridCol w="2405445"/>
                  </a:tblGrid>
                  <a:tr h="215724">
                    <a:tc>
                      <a:txBody>
                        <a:bodyPr/>
                        <a:lstStyle/>
                        <a:p>
                          <a:pPr algn="ctr"/>
                          <a:r>
                            <a:rPr kumimoji="1" lang="ja-JP" altLang="en-US" sz="1600" b="0" dirty="0" smtClean="0">
                              <a:latin typeface="Meiryo UI" panose="020B0604030504040204" pitchFamily="50" charset="-128"/>
                              <a:ea typeface="Meiryo UI" panose="020B0604030504040204" pitchFamily="50" charset="-128"/>
                            </a:rPr>
                            <a:t>流速 </a:t>
                          </a:r>
                          <a:r>
                            <a:rPr kumimoji="1" lang="en-US" altLang="ja-JP" sz="1600" b="0" dirty="0" smtClean="0">
                              <a:latin typeface="Meiryo UI" panose="020B0604030504040204" pitchFamily="50" charset="-128"/>
                              <a:ea typeface="Meiryo UI" panose="020B0604030504040204" pitchFamily="50" charset="-128"/>
                            </a:rPr>
                            <a:t>[m/s]</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kumimoji="1" lang="en-US" altLang="ja-JP" sz="1600" b="0" dirty="0" smtClean="0">
                              <a:latin typeface="Meiryo UI" panose="020B0604030504040204" pitchFamily="50" charset="-128"/>
                              <a:ea typeface="Meiryo UI" panose="020B0604030504040204" pitchFamily="50" charset="-128"/>
                            </a:rPr>
                            <a:t>40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15724">
                    <a:tc>
                      <a:txBody>
                        <a:bodyPr/>
                        <a:lstStyle/>
                        <a:p>
                          <a:pPr algn="ctr"/>
                          <a:r>
                            <a:rPr kumimoji="1" lang="ja-JP" altLang="en-US" sz="1600" dirty="0" smtClean="0">
                              <a:latin typeface="Meiryo UI" panose="020B0604030504040204" pitchFamily="50" charset="-128"/>
                              <a:ea typeface="Meiryo UI" panose="020B0604030504040204" pitchFamily="50" charset="-128"/>
                            </a:rPr>
                            <a:t>噴霧水量</a:t>
                          </a:r>
                          <a:r>
                            <a:rPr kumimoji="1" lang="en-US" altLang="ja-JP" sz="1600" dirty="0" smtClean="0">
                              <a:latin typeface="Meiryo UI" panose="020B0604030504040204" pitchFamily="50" charset="-128"/>
                              <a:ea typeface="Meiryo UI" panose="020B0604030504040204" pitchFamily="50" charset="-128"/>
                            </a:rPr>
                            <a:t> [ml/s]</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smtClean="0">
                              <a:solidFill>
                                <a:schemeClr val="tx1"/>
                              </a:solidFill>
                              <a:latin typeface="Meiryo UI" panose="020B0604030504040204" pitchFamily="50" charset="-128"/>
                              <a:ea typeface="Meiryo UI" panose="020B0604030504040204" pitchFamily="50" charset="-128"/>
                            </a:rPr>
                            <a:t>23</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15724">
                    <a:tc>
                      <a:txBody>
                        <a:bodyPr/>
                        <a:lstStyle/>
                        <a:p>
                          <a:pPr algn="ctr"/>
                          <a:r>
                            <a:rPr kumimoji="1" lang="ja-JP" altLang="en-US" sz="1600" dirty="0" smtClean="0">
                              <a:latin typeface="Meiryo UI" panose="020B0604030504040204" pitchFamily="50" charset="-128"/>
                              <a:ea typeface="Meiryo UI" panose="020B0604030504040204" pitchFamily="50" charset="-128"/>
                            </a:rPr>
                            <a:t>噴霧平均粒径 </a:t>
                          </a:r>
                          <a:r>
                            <a:rPr kumimoji="1" lang="en-US" altLang="ja-JP" sz="1600" dirty="0" smtClean="0">
                              <a:latin typeface="Meiryo UI" panose="020B0604030504040204" pitchFamily="50" charset="-128"/>
                              <a:ea typeface="Meiryo UI" panose="020B0604030504040204" pitchFamily="50" charset="-128"/>
                            </a:rPr>
                            <a:t>[</a:t>
                          </a:r>
                          <a:r>
                            <a:rPr kumimoji="1" lang="en-US" altLang="ja-JP" sz="1600" dirty="0" err="1" smtClean="0">
                              <a:latin typeface="Meiryo UI" panose="020B0604030504040204" pitchFamily="50" charset="-128"/>
                              <a:ea typeface="Meiryo UI" panose="020B0604030504040204" pitchFamily="50" charset="-128"/>
                            </a:rPr>
                            <a:t>μm</a:t>
                          </a:r>
                          <a:r>
                            <a:rPr kumimoji="1" lang="en-US" altLang="ja-JP" sz="1600" dirty="0" smtClean="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dirty="0" smtClean="0">
                              <a:latin typeface="Meiryo UI" panose="020B0604030504040204" pitchFamily="50" charset="-128"/>
                              <a:ea typeface="Meiryo UI" panose="020B0604030504040204" pitchFamily="50" charset="-128"/>
                            </a:rPr>
                            <a:t>25</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15724">
                    <a:tc>
                      <a:txBody>
                        <a:bodyPr/>
                        <a:lstStyle/>
                        <a:p>
                          <a:pPr algn="ctr"/>
                          <a:r>
                            <a:rPr kumimoji="1" lang="ja-JP" altLang="en-US" sz="1600" b="0" dirty="0" smtClean="0">
                              <a:latin typeface="Meiryo UI" panose="020B0604030504040204" pitchFamily="50" charset="-128"/>
                              <a:ea typeface="Meiryo UI" panose="020B0604030504040204" pitchFamily="50" charset="-128"/>
                            </a:rPr>
                            <a:t>使用ノズル数</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smtClean="0">
                              <a:latin typeface="Meiryo UI" panose="020B0604030504040204" pitchFamily="50" charset="-128"/>
                              <a:ea typeface="Meiryo UI" panose="020B0604030504040204" pitchFamily="50" charset="-128"/>
                            </a:rPr>
                            <a:t>4 (2</a:t>
                          </a:r>
                          <a:r>
                            <a:rPr kumimoji="1" lang="ja-JP" altLang="en-US" sz="1600" b="0" dirty="0" smtClean="0">
                              <a:latin typeface="Meiryo UI" panose="020B0604030504040204" pitchFamily="50" charset="-128"/>
                              <a:ea typeface="Meiryo UI" panose="020B0604030504040204" pitchFamily="50" charset="-128"/>
                            </a:rPr>
                            <a:t>段</a:t>
                          </a:r>
                          <a:r>
                            <a:rPr kumimoji="1" lang="en-US" altLang="ja-JP" sz="1600" b="0" dirty="0" smtClean="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15724">
                    <a:tc>
                      <a:txBody>
                        <a:bodyPr/>
                        <a:lstStyle/>
                        <a:p>
                          <a:pPr algn="ctr"/>
                          <a:r>
                            <a:rPr kumimoji="1" lang="ja-JP" altLang="en-US" sz="1600" b="0" dirty="0" smtClean="0">
                              <a:latin typeface="Meiryo UI" panose="020B0604030504040204" pitchFamily="50" charset="-128"/>
                              <a:ea typeface="Meiryo UI" panose="020B0604030504040204" pitchFamily="50" charset="-128"/>
                            </a:rPr>
                            <a:t>迎角</a:t>
                          </a:r>
                          <a:r>
                            <a:rPr kumimoji="1" lang="en-US" altLang="ja-JP" sz="1600" b="0" baseline="0" dirty="0" smtClean="0">
                              <a:latin typeface="Meiryo UI" panose="020B0604030504040204" pitchFamily="50" charset="-128"/>
                              <a:ea typeface="Meiryo UI" panose="020B0604030504040204" pitchFamily="50" charset="-128"/>
                            </a:rPr>
                            <a:t> [</a:t>
                          </a:r>
                          <a:r>
                            <a:rPr kumimoji="1" lang="en-US" altLang="ja-JP" sz="1600" b="0" baseline="0" dirty="0" err="1" smtClean="0">
                              <a:latin typeface="Meiryo UI" panose="020B0604030504040204" pitchFamily="50" charset="-128"/>
                              <a:ea typeface="Meiryo UI" panose="020B0604030504040204" pitchFamily="50" charset="-128"/>
                            </a:rPr>
                            <a:t>deg</a:t>
                          </a:r>
                          <a:r>
                            <a:rPr kumimoji="1" lang="en-US" altLang="ja-JP" sz="1600" b="0" baseline="0" dirty="0" smtClean="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smtClean="0">
                              <a:latin typeface="Meiryo UI" panose="020B0604030504040204" pitchFamily="50" charset="-128"/>
                              <a:ea typeface="Meiryo UI" panose="020B0604030504040204" pitchFamily="50" charset="-128"/>
                            </a:rPr>
                            <a:t>3</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17522">
                    <a:tc>
                      <a:txBody>
                        <a:bodyPr/>
                        <a:lstStyle/>
                        <a:p>
                          <a:pPr algn="ctr"/>
                          <a:r>
                            <a:rPr kumimoji="1" lang="ja-JP" altLang="en-US" sz="1600" dirty="0" smtClean="0">
                              <a:latin typeface="Meiryo UI" panose="020B0604030504040204" pitchFamily="50" charset="-128"/>
                              <a:ea typeface="Meiryo UI" panose="020B0604030504040204" pitchFamily="50" charset="-128"/>
                            </a:rPr>
                            <a:t>レイノルズ数 </a:t>
                          </a:r>
                          <a:r>
                            <a:rPr kumimoji="1" lang="en-US" altLang="ja-JP" sz="1600" dirty="0" smtClean="0">
                              <a:latin typeface="Meiryo UI" panose="020B0604030504040204" pitchFamily="50" charset="-128"/>
                              <a:ea typeface="Meiryo UI" panose="020B0604030504040204" pitchFamily="50" charset="-128"/>
                            </a:rPr>
                            <a:t>Re</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altLang="ja-JP" sz="1600" smtClean="0">
                                    <a:latin typeface="Cambria Math" panose="02040503050406030204" pitchFamily="18" charset="0"/>
                                  </a:rPr>
                                  <m:t>2.7×</m:t>
                                </m:r>
                                <m:sSup>
                                  <m:sSupPr>
                                    <m:ctrlPr>
                                      <a:rPr lang="en-US" altLang="ja-JP" sz="1600" i="1" smtClean="0">
                                        <a:latin typeface="Cambria Math"/>
                                      </a:rPr>
                                    </m:ctrlPr>
                                  </m:sSupPr>
                                  <m:e>
                                    <m:r>
                                      <a:rPr lang="en-US" altLang="ja-JP" sz="1600" smtClean="0">
                                        <a:latin typeface="Cambria Math" panose="02040503050406030204" pitchFamily="18" charset="0"/>
                                      </a:rPr>
                                      <m:t>10</m:t>
                                    </m:r>
                                  </m:e>
                                  <m:sup>
                                    <m:r>
                                      <a:rPr lang="en-US" altLang="ja-JP" sz="1600" smtClean="0">
                                        <a:latin typeface="Cambria Math" panose="02040503050406030204" pitchFamily="18" charset="0"/>
                                      </a:rPr>
                                      <m:t>5</m:t>
                                    </m:r>
                                  </m:sup>
                                </m:sSup>
                              </m:oMath>
                            </m:oMathPara>
                          </a14:m>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15724">
                    <a:tc>
                      <a:txBody>
                        <a:bodyPr/>
                        <a:lstStyle/>
                        <a:p>
                          <a:pPr algn="ctr"/>
                          <a:r>
                            <a:rPr kumimoji="1" lang="ja-JP" altLang="en-US" sz="1600" dirty="0" smtClean="0">
                              <a:latin typeface="Meiryo UI" panose="020B0604030504040204" pitchFamily="50" charset="-128"/>
                              <a:ea typeface="Meiryo UI" panose="020B0604030504040204" pitchFamily="50" charset="-128"/>
                            </a:rPr>
                            <a:t>ストークス数</a:t>
                          </a:r>
                          <a:r>
                            <a:rPr kumimoji="1" lang="en-US" altLang="ja-JP" sz="1600" dirty="0" smtClean="0">
                              <a:latin typeface="Meiryo UI" panose="020B0604030504040204" pitchFamily="50" charset="-128"/>
                              <a:ea typeface="Meiryo UI" panose="020B0604030504040204" pitchFamily="50" charset="-128"/>
                            </a:rPr>
                            <a:t> St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dirty="0" smtClean="0">
                              <a:latin typeface="Meiryo UI" panose="020B0604030504040204" pitchFamily="50" charset="-128"/>
                              <a:ea typeface="Meiryo UI" panose="020B0604030504040204" pitchFamily="50" charset="-128"/>
                            </a:rPr>
                            <a:t>0.8</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12" name="表 11"/>
              <p:cNvGraphicFramePr>
                <a:graphicFrameLocks noGrp="1"/>
              </p:cNvGraphicFramePr>
              <p:nvPr>
                <p:extLst>
                  <p:ext uri="{D42A27DB-BD31-4B8C-83A1-F6EECF244321}">
                    <p14:modId xmlns:p14="http://schemas.microsoft.com/office/powerpoint/2010/main" val="1047126010"/>
                  </p:ext>
                </p:extLst>
              </p:nvPr>
            </p:nvGraphicFramePr>
            <p:xfrm>
              <a:off x="4529173" y="1772816"/>
              <a:ext cx="4392488" cy="2349754"/>
            </p:xfrm>
            <a:graphic>
              <a:graphicData uri="http://schemas.openxmlformats.org/drawingml/2006/table">
                <a:tbl>
                  <a:tblPr firstRow="1" bandRow="1">
                    <a:tableStyleId>{8A107856-5554-42FB-B03E-39F5DBC370BA}</a:tableStyleId>
                  </a:tblPr>
                  <a:tblGrid>
                    <a:gridCol w="1987043"/>
                    <a:gridCol w="2405445"/>
                  </a:tblGrid>
                  <a:tr h="335280">
                    <a:tc>
                      <a:txBody>
                        <a:bodyPr/>
                        <a:lstStyle/>
                        <a:p>
                          <a:pPr algn="ctr"/>
                          <a:r>
                            <a:rPr kumimoji="1" lang="ja-JP" altLang="en-US" sz="1600" b="0" dirty="0" smtClean="0">
                              <a:latin typeface="Meiryo UI" panose="020B0604030504040204" pitchFamily="50" charset="-128"/>
                              <a:ea typeface="Meiryo UI" panose="020B0604030504040204" pitchFamily="50" charset="-128"/>
                            </a:rPr>
                            <a:t>流速 </a:t>
                          </a:r>
                          <a:r>
                            <a:rPr kumimoji="1" lang="en-US" altLang="ja-JP" sz="1600" b="0" dirty="0" smtClean="0">
                              <a:latin typeface="Meiryo UI" panose="020B0604030504040204" pitchFamily="50" charset="-128"/>
                              <a:ea typeface="Meiryo UI" panose="020B0604030504040204" pitchFamily="50" charset="-128"/>
                            </a:rPr>
                            <a:t>[m/s]</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kumimoji="1" lang="en-US" altLang="ja-JP" sz="1600" b="0" dirty="0" smtClean="0">
                              <a:latin typeface="Meiryo UI" panose="020B0604030504040204" pitchFamily="50" charset="-128"/>
                              <a:ea typeface="Meiryo UI" panose="020B0604030504040204" pitchFamily="50" charset="-128"/>
                            </a:rPr>
                            <a:t>40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35280">
                    <a:tc>
                      <a:txBody>
                        <a:bodyPr/>
                        <a:lstStyle/>
                        <a:p>
                          <a:pPr algn="ctr"/>
                          <a:r>
                            <a:rPr kumimoji="1" lang="ja-JP" altLang="en-US" sz="1600" dirty="0" smtClean="0">
                              <a:latin typeface="Meiryo UI" panose="020B0604030504040204" pitchFamily="50" charset="-128"/>
                              <a:ea typeface="Meiryo UI" panose="020B0604030504040204" pitchFamily="50" charset="-128"/>
                            </a:rPr>
                            <a:t>噴霧水量</a:t>
                          </a:r>
                          <a:r>
                            <a:rPr kumimoji="1" lang="en-US" altLang="ja-JP" sz="1600" dirty="0" smtClean="0">
                              <a:latin typeface="Meiryo UI" panose="020B0604030504040204" pitchFamily="50" charset="-128"/>
                              <a:ea typeface="Meiryo UI" panose="020B0604030504040204" pitchFamily="50" charset="-128"/>
                            </a:rPr>
                            <a:t> [ml/s]</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smtClean="0">
                              <a:solidFill>
                                <a:schemeClr val="tx1"/>
                              </a:solidFill>
                              <a:latin typeface="Meiryo UI" panose="020B0604030504040204" pitchFamily="50" charset="-128"/>
                              <a:ea typeface="Meiryo UI" panose="020B0604030504040204" pitchFamily="50" charset="-128"/>
                            </a:rPr>
                            <a:t>23</a:t>
                          </a:r>
                          <a:endParaRPr kumimoji="1" lang="ja-JP" altLang="en-US" sz="1600" b="0" dirty="0">
                            <a:solidFill>
                              <a:schemeClr val="tx1"/>
                            </a:solidFill>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35280">
                    <a:tc>
                      <a:txBody>
                        <a:bodyPr/>
                        <a:lstStyle/>
                        <a:p>
                          <a:pPr algn="ctr"/>
                          <a:r>
                            <a:rPr kumimoji="1" lang="ja-JP" altLang="en-US" sz="1600" dirty="0" smtClean="0">
                              <a:latin typeface="Meiryo UI" panose="020B0604030504040204" pitchFamily="50" charset="-128"/>
                              <a:ea typeface="Meiryo UI" panose="020B0604030504040204" pitchFamily="50" charset="-128"/>
                            </a:rPr>
                            <a:t>噴霧平均粒径 </a:t>
                          </a:r>
                          <a:r>
                            <a:rPr kumimoji="1" lang="en-US" altLang="ja-JP" sz="1600" dirty="0" smtClean="0">
                              <a:latin typeface="Meiryo UI" panose="020B0604030504040204" pitchFamily="50" charset="-128"/>
                              <a:ea typeface="Meiryo UI" panose="020B0604030504040204" pitchFamily="50" charset="-128"/>
                            </a:rPr>
                            <a:t>[</a:t>
                          </a:r>
                          <a:r>
                            <a:rPr kumimoji="1" lang="en-US" altLang="ja-JP" sz="1600" dirty="0" err="1" smtClean="0">
                              <a:latin typeface="Meiryo UI" panose="020B0604030504040204" pitchFamily="50" charset="-128"/>
                              <a:ea typeface="Meiryo UI" panose="020B0604030504040204" pitchFamily="50" charset="-128"/>
                            </a:rPr>
                            <a:t>μm</a:t>
                          </a:r>
                          <a:r>
                            <a:rPr kumimoji="1" lang="en-US" altLang="ja-JP" sz="1600" dirty="0" smtClean="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dirty="0" smtClean="0">
                              <a:latin typeface="Meiryo UI" panose="020B0604030504040204" pitchFamily="50" charset="-128"/>
                              <a:ea typeface="Meiryo UI" panose="020B0604030504040204" pitchFamily="50" charset="-128"/>
                            </a:rPr>
                            <a:t>25</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35280">
                    <a:tc>
                      <a:txBody>
                        <a:bodyPr/>
                        <a:lstStyle/>
                        <a:p>
                          <a:pPr algn="ctr"/>
                          <a:r>
                            <a:rPr kumimoji="1" lang="ja-JP" altLang="en-US" sz="1600" b="0" dirty="0" smtClean="0">
                              <a:latin typeface="Meiryo UI" panose="020B0604030504040204" pitchFamily="50" charset="-128"/>
                              <a:ea typeface="Meiryo UI" panose="020B0604030504040204" pitchFamily="50" charset="-128"/>
                            </a:rPr>
                            <a:t>使用ノズル数</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smtClean="0">
                              <a:latin typeface="Meiryo UI" panose="020B0604030504040204" pitchFamily="50" charset="-128"/>
                              <a:ea typeface="Meiryo UI" panose="020B0604030504040204" pitchFamily="50" charset="-128"/>
                            </a:rPr>
                            <a:t>4 (2</a:t>
                          </a:r>
                          <a:r>
                            <a:rPr kumimoji="1" lang="ja-JP" altLang="en-US" sz="1600" b="0" dirty="0" smtClean="0">
                              <a:latin typeface="Meiryo UI" panose="020B0604030504040204" pitchFamily="50" charset="-128"/>
                              <a:ea typeface="Meiryo UI" panose="020B0604030504040204" pitchFamily="50" charset="-128"/>
                            </a:rPr>
                            <a:t>段</a:t>
                          </a:r>
                          <a:r>
                            <a:rPr kumimoji="1" lang="en-US" altLang="ja-JP" sz="1600" b="0" dirty="0" smtClean="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35280">
                    <a:tc>
                      <a:txBody>
                        <a:bodyPr/>
                        <a:lstStyle/>
                        <a:p>
                          <a:pPr algn="ctr"/>
                          <a:r>
                            <a:rPr kumimoji="1" lang="ja-JP" altLang="en-US" sz="1600" b="0" dirty="0" smtClean="0">
                              <a:latin typeface="Meiryo UI" panose="020B0604030504040204" pitchFamily="50" charset="-128"/>
                              <a:ea typeface="Meiryo UI" panose="020B0604030504040204" pitchFamily="50" charset="-128"/>
                            </a:rPr>
                            <a:t>迎角</a:t>
                          </a:r>
                          <a:r>
                            <a:rPr kumimoji="1" lang="en-US" altLang="ja-JP" sz="1600" b="0" baseline="0" dirty="0" smtClean="0">
                              <a:latin typeface="Meiryo UI" panose="020B0604030504040204" pitchFamily="50" charset="-128"/>
                              <a:ea typeface="Meiryo UI" panose="020B0604030504040204" pitchFamily="50" charset="-128"/>
                            </a:rPr>
                            <a:t> [</a:t>
                          </a:r>
                          <a:r>
                            <a:rPr kumimoji="1" lang="en-US" altLang="ja-JP" sz="1600" b="0" baseline="0" dirty="0" err="1" smtClean="0">
                              <a:latin typeface="Meiryo UI" panose="020B0604030504040204" pitchFamily="50" charset="-128"/>
                              <a:ea typeface="Meiryo UI" panose="020B0604030504040204" pitchFamily="50" charset="-128"/>
                            </a:rPr>
                            <a:t>deg</a:t>
                          </a:r>
                          <a:r>
                            <a:rPr kumimoji="1" lang="en-US" altLang="ja-JP" sz="1600" b="0" baseline="0" dirty="0" smtClean="0">
                              <a:latin typeface="Meiryo UI" panose="020B0604030504040204" pitchFamily="50" charset="-128"/>
                              <a:ea typeface="Meiryo UI" panose="020B0604030504040204" pitchFamily="50" charset="-128"/>
                            </a:rPr>
                            <a: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600" b="0" dirty="0" smtClean="0">
                              <a:latin typeface="Meiryo UI" panose="020B0604030504040204" pitchFamily="50" charset="-128"/>
                              <a:ea typeface="Meiryo UI" panose="020B0604030504040204" pitchFamily="50" charset="-128"/>
                            </a:rPr>
                            <a:t>3</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38074">
                    <a:tc>
                      <a:txBody>
                        <a:bodyPr/>
                        <a:lstStyle/>
                        <a:p>
                          <a:pPr algn="ctr"/>
                          <a:r>
                            <a:rPr kumimoji="1" lang="ja-JP" altLang="en-US" sz="1600" dirty="0" smtClean="0">
                              <a:latin typeface="Meiryo UI" panose="020B0604030504040204" pitchFamily="50" charset="-128"/>
                              <a:ea typeface="Meiryo UI" panose="020B0604030504040204" pitchFamily="50" charset="-128"/>
                            </a:rPr>
                            <a:t>レイノルズ数 </a:t>
                          </a:r>
                          <a:r>
                            <a:rPr kumimoji="1" lang="en-US" altLang="ja-JP" sz="1600" dirty="0" smtClean="0">
                              <a:latin typeface="Meiryo UI" panose="020B0604030504040204" pitchFamily="50" charset="-128"/>
                              <a:ea typeface="Meiryo UI" panose="020B0604030504040204" pitchFamily="50" charset="-128"/>
                            </a:rPr>
                            <a:t>Re</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ja-JP"/>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4"/>
                          <a:stretch>
                            <a:fillRect l="-82785" t="-505455" b="-123636"/>
                          </a:stretch>
                        </a:blipFill>
                      </a:tcPr>
                    </a:tc>
                  </a:tr>
                  <a:tr h="335280">
                    <a:tc>
                      <a:txBody>
                        <a:bodyPr/>
                        <a:lstStyle/>
                        <a:p>
                          <a:pPr algn="ctr"/>
                          <a:r>
                            <a:rPr kumimoji="1" lang="ja-JP" altLang="en-US" sz="1600" dirty="0" smtClean="0">
                              <a:latin typeface="Meiryo UI" panose="020B0604030504040204" pitchFamily="50" charset="-128"/>
                              <a:ea typeface="Meiryo UI" panose="020B0604030504040204" pitchFamily="50" charset="-128"/>
                            </a:rPr>
                            <a:t>ストークス数</a:t>
                          </a:r>
                          <a:r>
                            <a:rPr kumimoji="1" lang="en-US" altLang="ja-JP" sz="1600" dirty="0" smtClean="0">
                              <a:latin typeface="Meiryo UI" panose="020B0604030504040204" pitchFamily="50" charset="-128"/>
                              <a:ea typeface="Meiryo UI" panose="020B0604030504040204" pitchFamily="50" charset="-128"/>
                            </a:rPr>
                            <a:t> St</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dirty="0" smtClean="0">
                              <a:latin typeface="Meiryo UI" panose="020B0604030504040204" pitchFamily="50" charset="-128"/>
                              <a:ea typeface="Meiryo UI" panose="020B0604030504040204" pitchFamily="50" charset="-128"/>
                            </a:rPr>
                            <a:t>0.8</a:t>
                          </a:r>
                          <a:endParaRPr kumimoji="1" lang="ja-JP" altLang="en-US" sz="1600" b="0" dirty="0">
                            <a:latin typeface="Meiryo UI" panose="020B0604030504040204" pitchFamily="50" charset="-128"/>
                            <a:ea typeface="Meiryo UI" panose="020B0604030504040204" pitchFamily="50" charset="-128"/>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13" name="コンテンツ プレースホルダー 2"/>
          <p:cNvSpPr txBox="1">
            <a:spLocks/>
          </p:cNvSpPr>
          <p:nvPr/>
        </p:nvSpPr>
        <p:spPr bwMode="auto">
          <a:xfrm>
            <a:off x="4283968" y="1340768"/>
            <a:ext cx="1872208"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実験条件</a:t>
            </a:r>
            <a:endParaRPr lang="en-US" altLang="ja-JP" sz="2400" b="1" kern="0" dirty="0" smtClean="0">
              <a:solidFill>
                <a:schemeClr val="accent6">
                  <a:lumMod val="75000"/>
                </a:schemeClr>
              </a:solidFill>
              <a:latin typeface="+mj-lt"/>
              <a:ea typeface="Meiryo UI" panose="020B0604030504040204" pitchFamily="50" charset="-128"/>
            </a:endParaRPr>
          </a:p>
        </p:txBody>
      </p:sp>
      <mc:AlternateContent xmlns:mc="http://schemas.openxmlformats.org/markup-compatibility/2006" xmlns:a14="http://schemas.microsoft.com/office/drawing/2010/main">
        <mc:Choice Requires="a14">
          <p:sp>
            <p:nvSpPr>
              <p:cNvPr id="15" name="正方形/長方形 14"/>
              <p:cNvSpPr/>
              <p:nvPr/>
            </p:nvSpPr>
            <p:spPr>
              <a:xfrm>
                <a:off x="4713515" y="4189872"/>
                <a:ext cx="1478033" cy="751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panose="02040503050406030204" pitchFamily="18" charset="0"/>
                        </a:rPr>
                        <m:t>R</m:t>
                      </m:r>
                      <m:r>
                        <m:rPr>
                          <m:sty m:val="p"/>
                        </m:rPr>
                        <a:rPr lang="ja-JP" altLang="en-US" i="0">
                          <a:latin typeface="Cambria Math" panose="02040503050406030204" pitchFamily="18" charset="0"/>
                        </a:rPr>
                        <m:t>e</m:t>
                      </m:r>
                      <m:r>
                        <a:rPr lang="ja-JP" altLang="en-US" i="0">
                          <a:latin typeface="Cambria Math" panose="02040503050406030204" pitchFamily="18" charset="0"/>
                        </a:rPr>
                        <m:t>=</m:t>
                      </m:r>
                      <m:f>
                        <m:fPr>
                          <m:ctrlPr>
                            <a:rPr lang="ja-JP" altLang="en-US" i="1">
                              <a:latin typeface="Cambria Math"/>
                            </a:rPr>
                          </m:ctrlPr>
                        </m:fPr>
                        <m:num>
                          <m:sSub>
                            <m:sSubPr>
                              <m:ctrlPr>
                                <a:rPr lang="ja-JP" altLang="en-US" i="1">
                                  <a:latin typeface="Cambria Math"/>
                                </a:rPr>
                              </m:ctrlPr>
                            </m:sSubPr>
                            <m:e>
                              <m:r>
                                <a:rPr lang="ja-JP" altLang="en-US" i="1">
                                  <a:latin typeface="Cambria Math" panose="02040503050406030204" pitchFamily="18" charset="0"/>
                                </a:rPr>
                                <m:t>𝜌</m:t>
                              </m:r>
                            </m:e>
                            <m:sub>
                              <m:r>
                                <a:rPr lang="ja-JP" altLang="en-US" i="1">
                                  <a:latin typeface="Cambria Math" panose="02040503050406030204" pitchFamily="18" charset="0"/>
                                </a:rPr>
                                <m:t>𝑓</m:t>
                              </m:r>
                            </m:sub>
                          </m:sSub>
                          <m:sSubSup>
                            <m:sSubSupPr>
                              <m:ctrlPr>
                                <a:rPr lang="ja-JP" altLang="en-US" i="1">
                                  <a:latin typeface="Cambria Math"/>
                                </a:rPr>
                              </m:ctrlPr>
                            </m:sSubSupPr>
                            <m:e>
                              <m:r>
                                <a:rPr lang="ja-JP" altLang="en-US" i="1">
                                  <a:latin typeface="Cambria Math" panose="02040503050406030204" pitchFamily="18" charset="0"/>
                                </a:rPr>
                                <m:t>𝑈</m:t>
                              </m:r>
                            </m:e>
                            <m:sub>
                              <m:r>
                                <a:rPr lang="ja-JP" altLang="en-US" i="1">
                                  <a:latin typeface="Cambria Math" panose="02040503050406030204" pitchFamily="18" charset="0"/>
                                </a:rPr>
                                <m:t>𝑓</m:t>
                              </m:r>
                            </m:sub>
                            <m:sup>
                              <m:r>
                                <a:rPr lang="ja-JP" altLang="en-US" i="0">
                                  <a:latin typeface="Cambria Math" panose="02040503050406030204" pitchFamily="18" charset="0"/>
                                </a:rPr>
                                <m:t>2</m:t>
                              </m:r>
                            </m:sup>
                          </m:sSubSup>
                        </m:num>
                        <m:den>
                          <m:r>
                            <a:rPr lang="ja-JP" altLang="en-US" i="1">
                              <a:latin typeface="Cambria Math" panose="02040503050406030204" pitchFamily="18" charset="0"/>
                            </a:rPr>
                            <m:t>𝜇</m:t>
                          </m:r>
                          <m:f>
                            <m:fPr>
                              <m:type m:val="lin"/>
                              <m:ctrlPr>
                                <a:rPr lang="ja-JP" altLang="en-US" i="1">
                                  <a:latin typeface="Cambria Math"/>
                                </a:rPr>
                              </m:ctrlPr>
                            </m:fPr>
                            <m:num>
                              <m:sSub>
                                <m:sSubPr>
                                  <m:ctrlPr>
                                    <a:rPr lang="ja-JP" altLang="en-US" i="1">
                                      <a:latin typeface="Cambria Math"/>
                                    </a:rPr>
                                  </m:ctrlPr>
                                </m:sSubPr>
                                <m:e>
                                  <m:r>
                                    <a:rPr lang="ja-JP" altLang="en-US" i="1">
                                      <a:latin typeface="Cambria Math" panose="02040503050406030204" pitchFamily="18" charset="0"/>
                                    </a:rPr>
                                    <m:t>𝑈</m:t>
                                  </m:r>
                                </m:e>
                                <m:sub>
                                  <m:r>
                                    <a:rPr lang="ja-JP" altLang="en-US" i="1">
                                      <a:latin typeface="Cambria Math" panose="02040503050406030204" pitchFamily="18" charset="0"/>
                                    </a:rPr>
                                    <m:t>𝑓</m:t>
                                  </m:r>
                                </m:sub>
                              </m:sSub>
                            </m:num>
                            <m:den>
                              <m:r>
                                <a:rPr lang="ja-JP" altLang="en-US" i="1">
                                  <a:latin typeface="Cambria Math" panose="02040503050406030204" pitchFamily="18" charset="0"/>
                                </a:rPr>
                                <m:t>𝐿</m:t>
                              </m:r>
                            </m:den>
                          </m:f>
                        </m:den>
                      </m:f>
                    </m:oMath>
                  </m:oMathPara>
                </a14:m>
                <a:endParaRPr lang="ja-JP" altLang="en-US"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4713515" y="4189872"/>
                <a:ext cx="1478033" cy="751296"/>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6191548" y="4189872"/>
                <a:ext cx="2700932" cy="7483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panose="02040503050406030204" pitchFamily="18" charset="0"/>
                        </a:rPr>
                        <m:t>S</m:t>
                      </m:r>
                      <m:r>
                        <m:rPr>
                          <m:sty m:val="p"/>
                        </m:rPr>
                        <a:rPr lang="ja-JP" altLang="en-US" i="0">
                          <a:latin typeface="Cambria Math" panose="02040503050406030204" pitchFamily="18" charset="0"/>
                        </a:rPr>
                        <m:t>t</m:t>
                      </m:r>
                      <m:r>
                        <a:rPr lang="ja-JP" altLang="en-US" i="0">
                          <a:latin typeface="Cambria Math" panose="02040503050406030204" pitchFamily="18" charset="0"/>
                        </a:rPr>
                        <m:t>=</m:t>
                      </m:r>
                      <m:f>
                        <m:fPr>
                          <m:ctrlPr>
                            <a:rPr lang="ja-JP" altLang="en-US" i="1">
                              <a:latin typeface="Cambria Math"/>
                            </a:rPr>
                          </m:ctrlPr>
                        </m:fPr>
                        <m:num>
                          <m:d>
                            <m:dPr>
                              <m:ctrlPr>
                                <a:rPr lang="ja-JP" altLang="en-US" i="1">
                                  <a:latin typeface="Cambria Math"/>
                                </a:rPr>
                              </m:ctrlPr>
                            </m:dPr>
                            <m:e>
                              <m:sSubSup>
                                <m:sSubSupPr>
                                  <m:ctrlPr>
                                    <a:rPr lang="ja-JP" altLang="en-US" i="1">
                                      <a:latin typeface="Cambria Math"/>
                                    </a:rPr>
                                  </m:ctrlPr>
                                </m:sSubSupPr>
                                <m:e>
                                  <m:r>
                                    <a:rPr lang="ja-JP" altLang="en-US" i="1">
                                      <a:latin typeface="Cambria Math" panose="02040503050406030204" pitchFamily="18" charset="0"/>
                                    </a:rPr>
                                    <m:t>𝐷</m:t>
                                  </m:r>
                                </m:e>
                                <m:sub>
                                  <m:r>
                                    <a:rPr lang="ja-JP" altLang="en-US" i="1">
                                      <a:latin typeface="Cambria Math" panose="02040503050406030204" pitchFamily="18" charset="0"/>
                                    </a:rPr>
                                    <m:t>𝑑</m:t>
                                  </m:r>
                                </m:sub>
                                <m:sup>
                                  <m:r>
                                    <a:rPr lang="ja-JP" altLang="en-US" i="0">
                                      <a:latin typeface="Cambria Math" panose="02040503050406030204" pitchFamily="18" charset="0"/>
                                    </a:rPr>
                                    <m:t>2</m:t>
                                  </m:r>
                                </m:sup>
                              </m:sSubSup>
                              <m:r>
                                <a:rPr lang="ja-JP" altLang="en-US" i="0">
                                  <a:latin typeface="Cambria Math" panose="02040503050406030204" pitchFamily="18" charset="0"/>
                                </a:rPr>
                                <m:t>∙</m:t>
                              </m:r>
                              <m:sSub>
                                <m:sSubPr>
                                  <m:ctrlPr>
                                    <a:rPr lang="ja-JP" altLang="en-US" i="1">
                                      <a:latin typeface="Cambria Math"/>
                                    </a:rPr>
                                  </m:ctrlPr>
                                </m:sSubPr>
                                <m:e>
                                  <m:r>
                                    <a:rPr lang="ja-JP" altLang="en-US" i="1">
                                      <a:latin typeface="Cambria Math" panose="02040503050406030204" pitchFamily="18" charset="0"/>
                                    </a:rPr>
                                    <m:t>𝜌</m:t>
                                  </m:r>
                                </m:e>
                                <m:sub>
                                  <m:r>
                                    <a:rPr lang="ja-JP" altLang="en-US" i="1">
                                      <a:latin typeface="Cambria Math" panose="02040503050406030204" pitchFamily="18" charset="0"/>
                                    </a:rPr>
                                    <m:t>𝑑</m:t>
                                  </m:r>
                                </m:sub>
                              </m:sSub>
                              <m:f>
                                <m:fPr>
                                  <m:type m:val="lin"/>
                                  <m:ctrlPr>
                                    <a:rPr lang="ja-JP" altLang="en-US" i="1">
                                      <a:latin typeface="Cambria Math"/>
                                    </a:rPr>
                                  </m:ctrlPr>
                                </m:fPr>
                                <m:num>
                                  <m:r>
                                    <a:rPr lang="ja-JP" altLang="en-US" i="0">
                                      <a:latin typeface="Cambria Math" panose="02040503050406030204" pitchFamily="18" charset="0"/>
                                    </a:rPr>
                                    <m:t>)</m:t>
                                  </m:r>
                                </m:num>
                                <m:den>
                                  <m:r>
                                    <a:rPr lang="ja-JP" altLang="en-US" i="0">
                                      <a:latin typeface="Cambria Math" panose="02040503050406030204" pitchFamily="18" charset="0"/>
                                    </a:rPr>
                                    <m:t>(</m:t>
                                  </m:r>
                                </m:den>
                              </m:f>
                              <m:r>
                                <a:rPr lang="ja-JP" altLang="en-US" i="0">
                                  <a:latin typeface="Cambria Math" panose="02040503050406030204" pitchFamily="18" charset="0"/>
                                </a:rPr>
                                <m:t>18∙</m:t>
                              </m:r>
                              <m:sSub>
                                <m:sSubPr>
                                  <m:ctrlPr>
                                    <a:rPr lang="ja-JP" altLang="en-US" i="1">
                                      <a:latin typeface="Cambria Math"/>
                                    </a:rPr>
                                  </m:ctrlPr>
                                </m:sSubPr>
                                <m:e>
                                  <m:r>
                                    <a:rPr lang="ja-JP" altLang="en-US" i="1">
                                      <a:latin typeface="Cambria Math" panose="02040503050406030204" pitchFamily="18" charset="0"/>
                                    </a:rPr>
                                    <m:t>𝜇</m:t>
                                  </m:r>
                                </m:e>
                                <m:sub>
                                  <m:r>
                                    <a:rPr lang="ja-JP" altLang="en-US" i="1">
                                      <a:latin typeface="Cambria Math" panose="02040503050406030204" pitchFamily="18" charset="0"/>
                                    </a:rPr>
                                    <m:t>𝑓</m:t>
                                  </m:r>
                                </m:sub>
                              </m:sSub>
                            </m:e>
                          </m:d>
                        </m:num>
                        <m:den>
                          <m:f>
                            <m:fPr>
                              <m:type m:val="lin"/>
                              <m:ctrlPr>
                                <a:rPr lang="ja-JP" altLang="en-US" i="1">
                                  <a:latin typeface="Cambria Math"/>
                                </a:rPr>
                              </m:ctrlPr>
                            </m:fPr>
                            <m:num>
                              <m:r>
                                <a:rPr lang="ja-JP" altLang="en-US" i="1">
                                  <a:latin typeface="Cambria Math" panose="02040503050406030204" pitchFamily="18" charset="0"/>
                                </a:rPr>
                                <m:t>𝐿</m:t>
                              </m:r>
                            </m:num>
                            <m:den>
                              <m:sSub>
                                <m:sSubPr>
                                  <m:ctrlPr>
                                    <a:rPr lang="ja-JP" altLang="en-US" i="1">
                                      <a:latin typeface="Cambria Math"/>
                                    </a:rPr>
                                  </m:ctrlPr>
                                </m:sSubPr>
                                <m:e>
                                  <m:r>
                                    <a:rPr lang="ja-JP" altLang="en-US" i="1">
                                      <a:latin typeface="Cambria Math" panose="02040503050406030204" pitchFamily="18" charset="0"/>
                                    </a:rPr>
                                    <m:t>𝑈</m:t>
                                  </m:r>
                                </m:e>
                                <m:sub>
                                  <m:r>
                                    <a:rPr lang="ja-JP" altLang="en-US" i="1">
                                      <a:latin typeface="Cambria Math" panose="02040503050406030204" pitchFamily="18" charset="0"/>
                                    </a:rPr>
                                    <m:t>𝑓</m:t>
                                  </m:r>
                                </m:sub>
                              </m:sSub>
                            </m:den>
                          </m:f>
                        </m:den>
                      </m:f>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6191548" y="4189872"/>
                <a:ext cx="2700932" cy="748346"/>
              </a:xfrm>
              <a:prstGeom prst="rect">
                <a:avLst/>
              </a:prstGeom>
              <a:blipFill rotWithShape="1">
                <a:blip r:embed="rId6"/>
                <a:stretch>
                  <a:fillRect/>
                </a:stretch>
              </a:blipFill>
            </p:spPr>
            <p:txBody>
              <a:bodyPr/>
              <a:lstStyle/>
              <a:p>
                <a:r>
                  <a:rPr lang="ja-JP" altLang="en-US">
                    <a:noFill/>
                  </a:rPr>
                  <a:t> </a:t>
                </a:r>
              </a:p>
            </p:txBody>
          </p:sp>
        </mc:Fallback>
      </mc:AlternateContent>
      <p:sp>
        <p:nvSpPr>
          <p:cNvPr id="20" name="コンテンツ プレースホルダー 2"/>
          <p:cNvSpPr txBox="1">
            <a:spLocks/>
          </p:cNvSpPr>
          <p:nvPr/>
        </p:nvSpPr>
        <p:spPr bwMode="auto">
          <a:xfrm>
            <a:off x="251520" y="4941168"/>
            <a:ext cx="2829000" cy="5753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試験翼の濡れ性</a:t>
            </a:r>
            <a:endParaRPr lang="ja-JP" altLang="en-US" b="1" kern="0" dirty="0">
              <a:solidFill>
                <a:schemeClr val="accent6">
                  <a:lumMod val="75000"/>
                </a:schemeClr>
              </a:solidFill>
              <a:latin typeface="+mj-lt"/>
              <a:ea typeface="Meiryo UI" panose="020B0604030504040204" pitchFamily="50" charset="-128"/>
            </a:endParaRPr>
          </a:p>
        </p:txBody>
      </p:sp>
      <p:sp>
        <p:nvSpPr>
          <p:cNvPr id="21" name="正方形/長方形 20"/>
          <p:cNvSpPr/>
          <p:nvPr/>
        </p:nvSpPr>
        <p:spPr>
          <a:xfrm>
            <a:off x="467544" y="5372546"/>
            <a:ext cx="5328592" cy="1446550"/>
          </a:xfrm>
          <a:prstGeom prst="rect">
            <a:avLst/>
          </a:prstGeom>
        </p:spPr>
        <p:txBody>
          <a:bodyPr wrap="square">
            <a:spAutoFit/>
          </a:bodyPr>
          <a:lstStyle/>
          <a:p>
            <a:pPr marL="342900" indent="-342900">
              <a:buFont typeface="Arial" pitchFamily="34" charset="0"/>
              <a:buChar char="•"/>
            </a:pPr>
            <a:r>
              <a:rPr lang="ja-JP" altLang="en-US" sz="2200" dirty="0" smtClean="0">
                <a:latin typeface="Meiryo UI" panose="020B0604030504040204" pitchFamily="50" charset="-128"/>
                <a:ea typeface="Meiryo UI" panose="020B0604030504040204" pitchFamily="50" charset="-128"/>
              </a:rPr>
              <a:t>撥水スプレー</a:t>
            </a:r>
            <a:r>
              <a:rPr lang="en-US" altLang="ja-JP" sz="2200" dirty="0" smtClean="0">
                <a:latin typeface="Meiryo UI" panose="020B0604030504040204" pitchFamily="50" charset="-128"/>
                <a:ea typeface="Meiryo UI" panose="020B0604030504040204" pitchFamily="50" charset="-128"/>
              </a:rPr>
              <a:t>(Zero Drop(</a:t>
            </a:r>
            <a:r>
              <a:rPr lang="en-US" altLang="ja-JP" sz="2200" dirty="0" err="1" smtClean="0">
                <a:latin typeface="Meiryo UI" panose="020B0604030504040204" pitchFamily="50" charset="-128"/>
                <a:ea typeface="Meiryo UI" panose="020B0604030504040204" pitchFamily="50" charset="-128"/>
              </a:rPr>
              <a:t>Shuluster</a:t>
            </a:r>
            <a:r>
              <a:rPr lang="en-US" altLang="ja-JP" sz="2200" dirty="0" smtClean="0">
                <a:latin typeface="Meiryo UI" panose="020B0604030504040204" pitchFamily="50" charset="-128"/>
                <a:ea typeface="Meiryo UI" panose="020B0604030504040204" pitchFamily="50" charset="-128"/>
              </a:rPr>
              <a:t>))</a:t>
            </a:r>
            <a:r>
              <a:rPr lang="ja-JP" altLang="en-US" sz="2200" dirty="0" smtClean="0">
                <a:latin typeface="Meiryo UI" panose="020B0604030504040204" pitchFamily="50" charset="-128"/>
                <a:ea typeface="Meiryo UI" panose="020B0604030504040204" pitchFamily="50" charset="-128"/>
              </a:rPr>
              <a:t>の処理の有無で変化</a:t>
            </a:r>
            <a:endParaRPr lang="en-US" altLang="ja-JP" sz="2200" dirty="0">
              <a:latin typeface="Meiryo UI" panose="020B0604030504040204" pitchFamily="50" charset="-128"/>
              <a:ea typeface="Meiryo UI" panose="020B0604030504040204" pitchFamily="50" charset="-128"/>
            </a:endParaRPr>
          </a:p>
          <a:p>
            <a:r>
              <a:rPr lang="ja-JP" altLang="en-US" sz="2200" dirty="0">
                <a:latin typeface="Meiryo UI" panose="020B0604030504040204" pitchFamily="50" charset="-128"/>
                <a:ea typeface="Meiryo UI" panose="020B0604030504040204" pitchFamily="50" charset="-128"/>
              </a:rPr>
              <a:t>　</a:t>
            </a:r>
            <a:r>
              <a:rPr lang="ja-JP" altLang="en-US" sz="2200" dirty="0" smtClean="0">
                <a:latin typeface="Meiryo UI" panose="020B0604030504040204" pitchFamily="50" charset="-128"/>
                <a:ea typeface="Meiryo UI" panose="020B0604030504040204" pitchFamily="50" charset="-128"/>
              </a:rPr>
              <a:t>　　処理前→</a:t>
            </a:r>
            <a:r>
              <a:rPr lang="ja-JP" altLang="en-US" sz="2200" b="1" dirty="0" smtClean="0">
                <a:latin typeface="Meiryo UI" panose="020B0604030504040204" pitchFamily="50" charset="-128"/>
                <a:ea typeface="Meiryo UI" panose="020B0604030504040204" pitchFamily="50" charset="-128"/>
              </a:rPr>
              <a:t>通常翼</a:t>
            </a:r>
            <a:r>
              <a:rPr lang="ja-JP" altLang="en-US" sz="2200" dirty="0" smtClean="0">
                <a:latin typeface="Meiryo UI" panose="020B0604030504040204" pitchFamily="50" charset="-128"/>
                <a:ea typeface="Meiryo UI" panose="020B0604030504040204" pitchFamily="50" charset="-128"/>
              </a:rPr>
              <a:t>，処理後→</a:t>
            </a:r>
            <a:r>
              <a:rPr lang="ja-JP" altLang="en-US" sz="2200" b="1" dirty="0" smtClean="0">
                <a:latin typeface="Meiryo UI" panose="020B0604030504040204" pitchFamily="50" charset="-128"/>
                <a:ea typeface="Meiryo UI" panose="020B0604030504040204" pitchFamily="50" charset="-128"/>
              </a:rPr>
              <a:t>撥水翼</a:t>
            </a:r>
            <a:endParaRPr lang="en-US" altLang="ja-JP" sz="2200" b="1" dirty="0" smtClean="0">
              <a:latin typeface="Meiryo UI" panose="020B0604030504040204" pitchFamily="50" charset="-128"/>
              <a:ea typeface="Meiryo UI" panose="020B0604030504040204" pitchFamily="50" charset="-128"/>
            </a:endParaRPr>
          </a:p>
          <a:p>
            <a:r>
              <a:rPr lang="ja-JP" altLang="en-US" sz="2200" b="1" dirty="0">
                <a:latin typeface="Meiryo UI" panose="020B0604030504040204" pitchFamily="50" charset="-128"/>
                <a:ea typeface="Meiryo UI" panose="020B0604030504040204" pitchFamily="50" charset="-128"/>
              </a:rPr>
              <a:t>　</a:t>
            </a:r>
            <a:r>
              <a:rPr lang="ja-JP" altLang="en-US" sz="2200" b="1" dirty="0" smtClean="0">
                <a:latin typeface="Meiryo UI" panose="020B0604030504040204" pitchFamily="50" charset="-128"/>
                <a:ea typeface="Meiryo UI" panose="020B0604030504040204" pitchFamily="50" charset="-128"/>
              </a:rPr>
              <a:t>　　</a:t>
            </a:r>
            <a:r>
              <a:rPr lang="ja-JP" altLang="en-US" sz="2200" dirty="0" smtClean="0">
                <a:latin typeface="Meiryo UI" panose="020B0604030504040204" pitchFamily="50" charset="-128"/>
                <a:ea typeface="Meiryo UI" panose="020B0604030504040204" pitchFamily="50" charset="-128"/>
              </a:rPr>
              <a:t>（接触角：</a:t>
            </a:r>
            <a:r>
              <a:rPr lang="en-US" altLang="ja-JP" sz="2200" dirty="0" smtClean="0">
                <a:latin typeface="Meiryo UI" panose="020B0604030504040204" pitchFamily="50" charset="-128"/>
                <a:ea typeface="Meiryo UI" panose="020B0604030504040204" pitchFamily="50" charset="-128"/>
              </a:rPr>
              <a:t>81°</a:t>
            </a:r>
            <a:r>
              <a:rPr lang="ja-JP" altLang="en-US" sz="2200" dirty="0" smtClean="0">
                <a:latin typeface="Meiryo UI" panose="020B0604030504040204" pitchFamily="50" charset="-128"/>
                <a:ea typeface="Meiryo UI" panose="020B0604030504040204" pitchFamily="50" charset="-128"/>
              </a:rPr>
              <a:t>）（</a:t>
            </a:r>
            <a:r>
              <a:rPr lang="ja-JP" altLang="en-US" sz="2200" dirty="0">
                <a:latin typeface="Meiryo UI" panose="020B0604030504040204" pitchFamily="50" charset="-128"/>
                <a:ea typeface="Meiryo UI" panose="020B0604030504040204" pitchFamily="50" charset="-128"/>
              </a:rPr>
              <a:t>接触角</a:t>
            </a:r>
            <a:r>
              <a:rPr lang="ja-JP" altLang="en-US" sz="2200" dirty="0" smtClean="0">
                <a:latin typeface="Meiryo UI" panose="020B0604030504040204" pitchFamily="50" charset="-128"/>
                <a:ea typeface="Meiryo UI" panose="020B0604030504040204" pitchFamily="50" charset="-128"/>
              </a:rPr>
              <a:t>：</a:t>
            </a:r>
            <a:r>
              <a:rPr lang="en-US" altLang="ja-JP" sz="2200" dirty="0" smtClean="0">
                <a:latin typeface="Meiryo UI" panose="020B0604030504040204" pitchFamily="50" charset="-128"/>
                <a:ea typeface="Meiryo UI" panose="020B0604030504040204" pitchFamily="50" charset="-128"/>
              </a:rPr>
              <a:t>108°</a:t>
            </a:r>
            <a:r>
              <a:rPr lang="ja-JP" altLang="en-US" sz="2200" dirty="0">
                <a:latin typeface="Meiryo UI" panose="020B0604030504040204" pitchFamily="50" charset="-128"/>
                <a:ea typeface="Meiryo UI" panose="020B0604030504040204" pitchFamily="50" charset="-128"/>
              </a:rPr>
              <a:t>）</a:t>
            </a:r>
            <a:endParaRPr lang="en-US" altLang="ja-JP" sz="2200" dirty="0" smtClean="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rotWithShape="1">
          <a:blip r:embed="rId7">
            <a:extLst>
              <a:ext uri="{28A0092B-C50C-407E-A947-70E740481C1C}">
                <a14:useLocalDpi xmlns:a14="http://schemas.microsoft.com/office/drawing/2010/main" val="0"/>
              </a:ext>
            </a:extLst>
          </a:blip>
          <a:srcRect l="7527" r="4081" b="29345"/>
          <a:stretch/>
        </p:blipFill>
        <p:spPr>
          <a:xfrm>
            <a:off x="5796136" y="5818011"/>
            <a:ext cx="3185351" cy="851349"/>
          </a:xfrm>
          <a:prstGeom prst="rect">
            <a:avLst/>
          </a:prstGeom>
        </p:spPr>
      </p:pic>
      <p:sp>
        <p:nvSpPr>
          <p:cNvPr id="22" name="テキスト ボックス 21"/>
          <p:cNvSpPr txBox="1"/>
          <p:nvPr/>
        </p:nvSpPr>
        <p:spPr>
          <a:xfrm>
            <a:off x="6164359" y="5520714"/>
            <a:ext cx="1377656" cy="369332"/>
          </a:xfrm>
          <a:prstGeom prst="rect">
            <a:avLst/>
          </a:prstGeom>
          <a:noFill/>
        </p:spPr>
        <p:txBody>
          <a:bodyPr wrap="square" rtlCol="0">
            <a:spAutoFit/>
          </a:bodyPr>
          <a:lstStyle/>
          <a:p>
            <a:r>
              <a:rPr lang="ja-JP" altLang="en-US" dirty="0" smtClean="0">
                <a:latin typeface="Meiryo UI" pitchFamily="50" charset="-128"/>
                <a:ea typeface="Meiryo UI" pitchFamily="50" charset="-128"/>
                <a:cs typeface="Meiryo UI" pitchFamily="50" charset="-128"/>
              </a:rPr>
              <a:t>接触角：小</a:t>
            </a:r>
            <a:endParaRPr kumimoji="1" lang="ja-JP" altLang="en-US" dirty="0">
              <a:latin typeface="Meiryo UI" pitchFamily="50" charset="-128"/>
              <a:ea typeface="Meiryo UI" pitchFamily="50" charset="-128"/>
              <a:cs typeface="Meiryo UI" pitchFamily="50" charset="-128"/>
            </a:endParaRPr>
          </a:p>
        </p:txBody>
      </p:sp>
      <p:sp>
        <p:nvSpPr>
          <p:cNvPr id="23" name="テキスト ボックス 22"/>
          <p:cNvSpPr txBox="1"/>
          <p:nvPr/>
        </p:nvSpPr>
        <p:spPr>
          <a:xfrm>
            <a:off x="7603831" y="5520714"/>
            <a:ext cx="1377656" cy="369332"/>
          </a:xfrm>
          <a:prstGeom prst="rect">
            <a:avLst/>
          </a:prstGeom>
          <a:noFill/>
        </p:spPr>
        <p:txBody>
          <a:bodyPr wrap="square" rtlCol="0">
            <a:spAutoFit/>
          </a:bodyPr>
          <a:lstStyle/>
          <a:p>
            <a:r>
              <a:rPr lang="ja-JP" altLang="en-US" dirty="0" smtClean="0">
                <a:latin typeface="Meiryo UI" pitchFamily="50" charset="-128"/>
                <a:ea typeface="Meiryo UI" pitchFamily="50" charset="-128"/>
                <a:cs typeface="Meiryo UI" pitchFamily="50" charset="-128"/>
              </a:rPr>
              <a:t>接触角：大</a:t>
            </a:r>
            <a:endParaRPr kumimoji="1" lang="ja-JP" altLang="en-US" dirty="0">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537642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indent="360363" algn="l"/>
            <a:r>
              <a:rPr kumimoji="1" lang="ja-JP" altLang="en-US" b="1" dirty="0" smtClean="0">
                <a:solidFill>
                  <a:schemeClr val="accent6">
                    <a:lumMod val="75000"/>
                  </a:schemeClr>
                </a:solidFill>
                <a:latin typeface="Meiryo UI" panose="020B0604030504040204" pitchFamily="50" charset="-128"/>
                <a:ea typeface="Meiryo UI" panose="020B0604030504040204" pitchFamily="50" charset="-128"/>
              </a:rPr>
              <a:t>目次</a:t>
            </a:r>
            <a:endParaRPr kumimoji="1" lang="ja-JP" altLang="en-US" b="1" dirty="0">
              <a:solidFill>
                <a:schemeClr val="accent6">
                  <a:lumMod val="75000"/>
                </a:schemeClr>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452438" y="1413024"/>
            <a:ext cx="8229600" cy="5040312"/>
          </a:xfrm>
        </p:spPr>
        <p:txBody>
          <a:bodyPr/>
          <a:lstStyle/>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研究背景・目的</a:t>
            </a:r>
            <a:endParaRPr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kumimoji="1" lang="ja-JP" altLang="en-US" sz="2800" dirty="0" smtClean="0">
                <a:solidFill>
                  <a:schemeClr val="bg2"/>
                </a:solidFill>
                <a:latin typeface="Meiryo UI" panose="020B0604030504040204" pitchFamily="50" charset="-128"/>
                <a:ea typeface="Meiryo UI" panose="020B0604030504040204" pitchFamily="50" charset="-128"/>
              </a:rPr>
              <a:t>実験設備・条件</a:t>
            </a:r>
            <a:endParaRPr kumimoji="1"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latin typeface="Meiryo UI" panose="020B0604030504040204" pitchFamily="50" charset="-128"/>
                <a:ea typeface="Meiryo UI" panose="020B0604030504040204" pitchFamily="50" charset="-128"/>
              </a:rPr>
              <a:t>実験</a:t>
            </a:r>
            <a:r>
              <a:rPr lang="ja-JP" altLang="en-US" sz="2800" dirty="0">
                <a:latin typeface="Meiryo UI" panose="020B0604030504040204" pitchFamily="50" charset="-128"/>
                <a:ea typeface="Meiryo UI" panose="020B0604030504040204" pitchFamily="50" charset="-128"/>
              </a:rPr>
              <a:t>・解析</a:t>
            </a:r>
            <a:r>
              <a:rPr lang="ja-JP" altLang="en-US" sz="2800" dirty="0" smtClean="0">
                <a:latin typeface="Meiryo UI" panose="020B0604030504040204" pitchFamily="50" charset="-128"/>
                <a:ea typeface="Meiryo UI" panose="020B0604030504040204" pitchFamily="50" charset="-128"/>
              </a:rPr>
              <a:t>手法</a:t>
            </a:r>
            <a:endParaRPr lang="en-US" altLang="ja-JP" sz="2800" dirty="0">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実験結果・考察</a:t>
            </a:r>
            <a:endParaRPr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まとめ</a:t>
            </a:r>
            <a:endParaRPr lang="en-US" altLang="ja-JP" sz="2800" dirty="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endParaRPr lang="en-US" altLang="ja-JP" sz="2800" dirty="0" smtClean="0">
              <a:solidFill>
                <a:schemeClr val="bg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23132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1520" y="1413446"/>
            <a:ext cx="6192688" cy="494675"/>
          </a:xfrm>
        </p:spPr>
        <p:txBody>
          <a:bodyPr/>
          <a:lstStyle/>
          <a:p>
            <a:pPr>
              <a:buFont typeface="Wingdings" panose="05000000000000000000" pitchFamily="2" charset="2"/>
              <a:buChar char="Ø"/>
            </a:pPr>
            <a:r>
              <a:rPr lang="ja-JP" altLang="en-US" sz="2400" b="1" dirty="0" smtClean="0">
                <a:solidFill>
                  <a:schemeClr val="accent6">
                    <a:lumMod val="75000"/>
                  </a:schemeClr>
                </a:solidFill>
                <a:latin typeface="+mj-lt"/>
                <a:ea typeface="Meiryo UI" panose="020B0604030504040204" pitchFamily="50" charset="-128"/>
              </a:rPr>
              <a:t>可視化実験 </a:t>
            </a:r>
            <a:r>
              <a:rPr lang="en-US" altLang="ja-JP" sz="2400" b="1" dirty="0" smtClean="0">
                <a:solidFill>
                  <a:schemeClr val="accent6">
                    <a:lumMod val="75000"/>
                  </a:schemeClr>
                </a:solidFill>
                <a:latin typeface="+mj-lt"/>
                <a:ea typeface="Meiryo UI" panose="020B0604030504040204" pitchFamily="50" charset="-128"/>
              </a:rPr>
              <a:t>- </a:t>
            </a:r>
            <a:r>
              <a:rPr lang="ja-JP" altLang="en-US" sz="2400" b="1" dirty="0" smtClean="0">
                <a:solidFill>
                  <a:schemeClr val="accent6">
                    <a:lumMod val="75000"/>
                  </a:schemeClr>
                </a:solidFill>
                <a:latin typeface="+mj-lt"/>
                <a:ea typeface="Meiryo UI" panose="020B0604030504040204" pitchFamily="50" charset="-128"/>
              </a:rPr>
              <a:t>翼面上の可視化</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smtClean="0">
                <a:solidFill>
                  <a:schemeClr val="bg1"/>
                </a:solidFill>
                <a:latin typeface="Meiryo UI" panose="020B0604030504040204" pitchFamily="50" charset="-128"/>
                <a:ea typeface="Meiryo UI" panose="020B0604030504040204" pitchFamily="50" charset="-128"/>
              </a:rPr>
              <a:t>7</a:t>
            </a:r>
            <a:r>
              <a:rPr kumimoji="1" lang="en-US" altLang="ja-JP" sz="1600" dirty="0" smtClean="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graphicFrame>
        <p:nvGraphicFramePr>
          <p:cNvPr id="27" name="表 26"/>
          <p:cNvGraphicFramePr>
            <a:graphicFrameLocks noGrp="1"/>
          </p:cNvGraphicFramePr>
          <p:nvPr>
            <p:extLst>
              <p:ext uri="{D42A27DB-BD31-4B8C-83A1-F6EECF244321}">
                <p14:modId xmlns:p14="http://schemas.microsoft.com/office/powerpoint/2010/main" val="2326289550"/>
              </p:ext>
            </p:extLst>
          </p:nvPr>
        </p:nvGraphicFramePr>
        <p:xfrm>
          <a:off x="4580088" y="3152914"/>
          <a:ext cx="4104456" cy="1026160"/>
        </p:xfrm>
        <a:graphic>
          <a:graphicData uri="http://schemas.openxmlformats.org/drawingml/2006/table">
            <a:tbl>
              <a:tblPr firstRow="1" bandRow="1">
                <a:effectLst/>
                <a:tableStyleId>{8A107856-5554-42FB-B03E-39F5DBC370BA}</a:tableStyleId>
              </a:tblPr>
              <a:tblGrid>
                <a:gridCol w="2013671"/>
                <a:gridCol w="1047279"/>
                <a:gridCol w="1043506"/>
              </a:tblGrid>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Case</a:t>
                      </a:r>
                      <a:endParaRPr kumimoji="1" lang="ja-JP" altLang="en-US"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S.S.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P.S.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Frame rate [fps]</a:t>
                      </a:r>
                      <a:endParaRPr kumimoji="1" lang="ja-JP" altLang="en-US"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167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chemeClr val="dk1"/>
                          </a:solidFill>
                          <a:effectLst/>
                          <a:latin typeface="Meiryo UI" panose="020B0604030504040204" pitchFamily="50" charset="-128"/>
                          <a:ea typeface="Meiryo UI" panose="020B0604030504040204" pitchFamily="50" charset="-128"/>
                          <a:cs typeface="Meiryo UI" panose="020B0604030504040204" pitchFamily="50" charset="-128"/>
                        </a:rPr>
                        <a:t>Shutter speed [sec]</a:t>
                      </a:r>
                      <a:endPar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u="none" strike="noStrike" cap="none" normalizeH="0" baseline="0" dirty="0" smtClean="0">
                          <a:ln>
                            <a:noFill/>
                          </a:ln>
                          <a:effectLst/>
                          <a:latin typeface="Meiryo UI" panose="020B0604030504040204" pitchFamily="50" charset="-128"/>
                          <a:ea typeface="Meiryo UI" panose="020B0604030504040204" pitchFamily="50" charset="-128"/>
                          <a:cs typeface="Meiryo UI" panose="020B0604030504040204" pitchFamily="50" charset="-128"/>
                        </a:rPr>
                        <a:t>1/400</a:t>
                      </a:r>
                      <a:endPar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1/400</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 - number</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F16</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F32</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7" name="正方形/長方形 16"/>
          <p:cNvSpPr/>
          <p:nvPr/>
        </p:nvSpPr>
        <p:spPr>
          <a:xfrm>
            <a:off x="4372153" y="1961021"/>
            <a:ext cx="4520327" cy="1107996"/>
          </a:xfrm>
          <a:prstGeom prst="rect">
            <a:avLst/>
          </a:prstGeom>
        </p:spPr>
        <p:txBody>
          <a:bodyPr wrap="square">
            <a:spAutoFit/>
          </a:bodyPr>
          <a:lstStyle/>
          <a:p>
            <a:pPr marL="342900" indent="-342900">
              <a:buFont typeface="Arial" pitchFamily="34" charset="0"/>
              <a:buChar char="•"/>
            </a:pPr>
            <a:r>
              <a:rPr lang="ja-JP" altLang="en-US" sz="2200" b="1" dirty="0" smtClean="0">
                <a:latin typeface="Meiryo UI" panose="020B0604030504040204" pitchFamily="50" charset="-128"/>
                <a:ea typeface="Meiryo UI" panose="020B0604030504040204" pitchFamily="50" charset="-128"/>
              </a:rPr>
              <a:t>デジタルカメラ</a:t>
            </a:r>
            <a:r>
              <a:rPr lang="ja-JP" altLang="en-US" sz="2200" dirty="0" smtClean="0">
                <a:latin typeface="Meiryo UI" panose="020B0604030504040204" pitchFamily="50" charset="-128"/>
                <a:ea typeface="Meiryo UI" panose="020B0604030504040204" pitchFamily="50" charset="-128"/>
              </a:rPr>
              <a:t>を用いた翼面上全体の撮影</a:t>
            </a:r>
            <a:endParaRPr lang="en-US" altLang="ja-JP" sz="2200" dirty="0" smtClean="0">
              <a:latin typeface="Meiryo UI" panose="020B0604030504040204" pitchFamily="50" charset="-128"/>
              <a:ea typeface="Meiryo UI" panose="020B0604030504040204" pitchFamily="50" charset="-128"/>
            </a:endParaRPr>
          </a:p>
          <a:p>
            <a:pPr marL="342900" indent="-342900">
              <a:buFont typeface="Arial" pitchFamily="34" charset="0"/>
              <a:buChar char="•"/>
            </a:pPr>
            <a:r>
              <a:rPr lang="ja-JP" altLang="en-US" sz="2200" dirty="0" smtClean="0">
                <a:latin typeface="Meiryo UI" panose="020B0604030504040204" pitchFamily="50" charset="-128"/>
                <a:ea typeface="Meiryo UI" panose="020B0604030504040204" pitchFamily="50" charset="-128"/>
              </a:rPr>
              <a:t>風洞側面から光源で照らして撮影</a:t>
            </a:r>
            <a:endParaRPr lang="en-US" altLang="ja-JP" sz="2200" dirty="0" smtClean="0">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実験・解析手法</a:t>
            </a:r>
            <a:endParaRPr kumimoji="1" lang="ja-JP" altLang="en-US" sz="2000" dirty="0">
              <a:ea typeface="Meiryo UI" panose="020B0604030504040204" pitchFamily="50" charset="-128"/>
            </a:endParaRPr>
          </a:p>
        </p:txBody>
      </p:sp>
      <p:grpSp>
        <p:nvGrpSpPr>
          <p:cNvPr id="7" name="グループ化 6"/>
          <p:cNvGrpSpPr/>
          <p:nvPr/>
        </p:nvGrpSpPr>
        <p:grpSpPr>
          <a:xfrm>
            <a:off x="539552" y="1942363"/>
            <a:ext cx="3563518" cy="2375914"/>
            <a:chOff x="966662" y="2277222"/>
            <a:chExt cx="3563518" cy="2375914"/>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t="1" r="7722" b="24890"/>
            <a:stretch/>
          </p:blipFill>
          <p:spPr>
            <a:xfrm>
              <a:off x="1020421" y="2317291"/>
              <a:ext cx="3456000" cy="2165131"/>
            </a:xfrm>
            <a:prstGeom prst="rect">
              <a:avLst/>
            </a:prstGeom>
          </p:spPr>
        </p:pic>
        <p:sp>
          <p:nvSpPr>
            <p:cNvPr id="19" name="テキスト ボックス 18"/>
            <p:cNvSpPr txBox="1"/>
            <p:nvPr/>
          </p:nvSpPr>
          <p:spPr>
            <a:xfrm>
              <a:off x="1805508" y="4253026"/>
              <a:ext cx="2622476" cy="400110"/>
            </a:xfrm>
            <a:prstGeom prst="rect">
              <a:avLst/>
            </a:prstGeom>
            <a:solidFill>
              <a:schemeClr val="bg1"/>
            </a:solidFill>
          </p:spPr>
          <p:txBody>
            <a:bodyPr wrap="square" rtlCol="0">
              <a:spAutoFit/>
            </a:bodyPr>
            <a:lstStyle/>
            <a:p>
              <a:pPr algn="ctr"/>
              <a:r>
                <a:rPr kumimoji="1" lang="en-US" altLang="ja-JP" sz="2000" dirty="0" smtClean="0">
                  <a:solidFill>
                    <a:schemeClr val="accent2">
                      <a:lumMod val="75000"/>
                    </a:schemeClr>
                  </a:solidFill>
                  <a:latin typeface="Meiryo UI" panose="020B0604030504040204" pitchFamily="50" charset="-128"/>
                  <a:ea typeface="Meiryo UI" panose="020B0604030504040204" pitchFamily="50" charset="-128"/>
                </a:rPr>
                <a:t>Visualization on S.S.</a:t>
              </a:r>
              <a:endParaRPr kumimoji="1" lang="ja-JP" altLang="en-US" sz="2000" dirty="0">
                <a:solidFill>
                  <a:schemeClr val="accent2">
                    <a:lumMod val="75000"/>
                  </a:schemeClr>
                </a:solidFill>
                <a:latin typeface="Meiryo UI" panose="020B0604030504040204" pitchFamily="50" charset="-128"/>
                <a:ea typeface="Meiryo UI" panose="020B0604030504040204" pitchFamily="50" charset="-128"/>
              </a:endParaRPr>
            </a:p>
          </p:txBody>
        </p:sp>
        <p:sp>
          <p:nvSpPr>
            <p:cNvPr id="6" name="角丸四角形 5"/>
            <p:cNvSpPr/>
            <p:nvPr/>
          </p:nvSpPr>
          <p:spPr>
            <a:xfrm>
              <a:off x="966662" y="2277222"/>
              <a:ext cx="3563518" cy="2336194"/>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p:nvGrpSpPr>
        <p:grpSpPr>
          <a:xfrm>
            <a:off x="539552" y="4437112"/>
            <a:ext cx="3563518" cy="2160240"/>
            <a:chOff x="539552" y="4581128"/>
            <a:chExt cx="3563518" cy="2160240"/>
          </a:xfrm>
        </p:grpSpPr>
        <p:pic>
          <p:nvPicPr>
            <p:cNvPr id="4" name="図 3"/>
            <p:cNvPicPr>
              <a:picLocks noChangeAspect="1"/>
            </p:cNvPicPr>
            <p:nvPr/>
          </p:nvPicPr>
          <p:blipFill rotWithShape="1">
            <a:blip r:embed="rId4">
              <a:extLst>
                <a:ext uri="{28A0092B-C50C-407E-A947-70E740481C1C}">
                  <a14:useLocalDpi xmlns:a14="http://schemas.microsoft.com/office/drawing/2010/main" val="0"/>
                </a:ext>
              </a:extLst>
            </a:blip>
            <a:srcRect t="14935" r="7257" b="4650"/>
            <a:stretch/>
          </p:blipFill>
          <p:spPr>
            <a:xfrm>
              <a:off x="666802" y="4643492"/>
              <a:ext cx="3309017" cy="2035512"/>
            </a:xfrm>
            <a:prstGeom prst="rect">
              <a:avLst/>
            </a:prstGeom>
          </p:spPr>
        </p:pic>
        <p:sp>
          <p:nvSpPr>
            <p:cNvPr id="22" name="テキスト ボックス 21"/>
            <p:cNvSpPr txBox="1"/>
            <p:nvPr/>
          </p:nvSpPr>
          <p:spPr>
            <a:xfrm>
              <a:off x="1267920" y="6321364"/>
              <a:ext cx="2732954" cy="400110"/>
            </a:xfrm>
            <a:prstGeom prst="rect">
              <a:avLst/>
            </a:prstGeom>
            <a:solidFill>
              <a:schemeClr val="bg1"/>
            </a:solidFill>
          </p:spPr>
          <p:txBody>
            <a:bodyPr wrap="square" rtlCol="0">
              <a:spAutoFit/>
            </a:bodyPr>
            <a:lstStyle/>
            <a:p>
              <a:pPr algn="ctr"/>
              <a:r>
                <a:rPr kumimoji="1" lang="en-US" altLang="ja-JP" sz="2000" dirty="0" smtClean="0">
                  <a:solidFill>
                    <a:schemeClr val="accent2">
                      <a:lumMod val="75000"/>
                    </a:schemeClr>
                  </a:solidFill>
                  <a:latin typeface="Meiryo UI" panose="020B0604030504040204" pitchFamily="50" charset="-128"/>
                  <a:ea typeface="Meiryo UI" panose="020B0604030504040204" pitchFamily="50" charset="-128"/>
                </a:rPr>
                <a:t>Visualization on P.S.</a:t>
              </a:r>
              <a:endParaRPr kumimoji="1" lang="ja-JP" altLang="en-US" sz="2000" dirty="0">
                <a:solidFill>
                  <a:schemeClr val="accent2">
                    <a:lumMod val="75000"/>
                  </a:schemeClr>
                </a:solidFill>
                <a:latin typeface="Meiryo UI" panose="020B0604030504040204" pitchFamily="50" charset="-128"/>
                <a:ea typeface="Meiryo UI" panose="020B0604030504040204" pitchFamily="50" charset="-128"/>
              </a:endParaRPr>
            </a:p>
          </p:txBody>
        </p:sp>
        <p:sp>
          <p:nvSpPr>
            <p:cNvPr id="20" name="角丸四角形 19"/>
            <p:cNvSpPr/>
            <p:nvPr/>
          </p:nvSpPr>
          <p:spPr>
            <a:xfrm>
              <a:off x="539552" y="4581128"/>
              <a:ext cx="3563518" cy="2160240"/>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53901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170619_normal_ss_DSC_190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50488" y="1928776"/>
            <a:ext cx="4734288" cy="2652352"/>
          </a:xfrm>
          <a:prstGeom prst="rect">
            <a:avLst/>
          </a:prstGeom>
          <a:ln w="12700">
            <a:noFill/>
          </a:ln>
        </p:spPr>
      </p:pic>
      <p:sp>
        <p:nvSpPr>
          <p:cNvPr id="3" name="コンテンツ プレースホルダー 2"/>
          <p:cNvSpPr>
            <a:spLocks noGrp="1"/>
          </p:cNvSpPr>
          <p:nvPr>
            <p:ph idx="1"/>
          </p:nvPr>
        </p:nvSpPr>
        <p:spPr>
          <a:xfrm>
            <a:off x="251519" y="1413446"/>
            <a:ext cx="5688633" cy="494675"/>
          </a:xfrm>
        </p:spPr>
        <p:txBody>
          <a:bodyPr/>
          <a:lstStyle/>
          <a:p>
            <a:pPr>
              <a:buFont typeface="Wingdings" panose="05000000000000000000" pitchFamily="2" charset="2"/>
              <a:buChar char="Ø"/>
            </a:pPr>
            <a:r>
              <a:rPr lang="ja-JP" altLang="en-US" sz="2400" b="1" dirty="0" smtClean="0">
                <a:solidFill>
                  <a:schemeClr val="accent6">
                    <a:lumMod val="75000"/>
                  </a:schemeClr>
                </a:solidFill>
                <a:latin typeface="+mj-lt"/>
                <a:ea typeface="Meiryo UI" panose="020B0604030504040204" pitchFamily="50" charset="-128"/>
              </a:rPr>
              <a:t>可視化動画例（</a:t>
            </a:r>
            <a:r>
              <a:rPr lang="en-US" altLang="ja-JP" sz="2400" b="1" dirty="0" smtClean="0">
                <a:solidFill>
                  <a:schemeClr val="accent6">
                    <a:lumMod val="75000"/>
                  </a:schemeClr>
                </a:solidFill>
                <a:latin typeface="+mj-lt"/>
                <a:ea typeface="Meiryo UI" panose="020B0604030504040204" pitchFamily="50" charset="-128"/>
              </a:rPr>
              <a:t>S.S., Normal Blade</a:t>
            </a:r>
            <a:r>
              <a:rPr lang="ja-JP" altLang="en-US" sz="2400" b="1" dirty="0" smtClean="0">
                <a:solidFill>
                  <a:schemeClr val="accent6">
                    <a:lumMod val="75000"/>
                  </a:schemeClr>
                </a:solidFill>
                <a:latin typeface="+mj-lt"/>
                <a:ea typeface="Meiryo UI" panose="020B0604030504040204" pitchFamily="50" charset="-128"/>
              </a:rPr>
              <a:t>）</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smtClean="0">
                <a:solidFill>
                  <a:schemeClr val="bg1"/>
                </a:solidFill>
                <a:latin typeface="Meiryo UI" panose="020B0604030504040204" pitchFamily="50" charset="-128"/>
                <a:ea typeface="Meiryo UI" panose="020B0604030504040204" pitchFamily="50" charset="-128"/>
              </a:rPr>
              <a:t>8</a:t>
            </a:r>
            <a:r>
              <a:rPr kumimoji="1" lang="en-US" altLang="ja-JP" sz="1600" dirty="0" smtClean="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実験・解析手法</a:t>
            </a:r>
            <a:endParaRPr kumimoji="1" lang="ja-JP" altLang="en-US" sz="2000" dirty="0">
              <a:ea typeface="Meiryo UI" panose="020B0604030504040204" pitchFamily="50" charset="-128"/>
            </a:endParaRPr>
          </a:p>
        </p:txBody>
      </p:sp>
      <p:sp>
        <p:nvSpPr>
          <p:cNvPr id="20" name="テキスト ボックス 19"/>
          <p:cNvSpPr txBox="1"/>
          <p:nvPr/>
        </p:nvSpPr>
        <p:spPr>
          <a:xfrm>
            <a:off x="7002777" y="1763841"/>
            <a:ext cx="665567" cy="400110"/>
          </a:xfrm>
          <a:prstGeom prst="rect">
            <a:avLst/>
          </a:prstGeom>
          <a:noFill/>
        </p:spPr>
        <p:txBody>
          <a:bodyPr wrap="none" rtlCol="0">
            <a:spAutoFit/>
          </a:bodyPr>
          <a:lstStyle/>
          <a:p>
            <a:r>
              <a:rPr kumimoji="1" lang="en-US" altLang="ja-JP" sz="2000" dirty="0" smtClean="0">
                <a:latin typeface="Meiryo UI" panose="020B0604030504040204" pitchFamily="50" charset="-128"/>
                <a:ea typeface="Meiryo UI" panose="020B0604030504040204" pitchFamily="50" charset="-128"/>
              </a:rPr>
              <a:t>L.E.</a:t>
            </a:r>
            <a:endParaRPr kumimoji="1" lang="ja-JP" altLang="en-US"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6984776" y="4077072"/>
            <a:ext cx="647678" cy="400110"/>
          </a:xfrm>
          <a:prstGeom prst="rect">
            <a:avLst/>
          </a:prstGeom>
          <a:noFill/>
        </p:spPr>
        <p:txBody>
          <a:bodyPr wrap="none" rtlCol="0">
            <a:spAutoFit/>
          </a:bodyPr>
          <a:lstStyle/>
          <a:p>
            <a:r>
              <a:rPr lang="en-US" altLang="ja-JP" sz="2000" dirty="0">
                <a:latin typeface="Meiryo UI" panose="020B0604030504040204" pitchFamily="50" charset="-128"/>
                <a:ea typeface="Meiryo UI" panose="020B0604030504040204" pitchFamily="50" charset="-128"/>
              </a:rPr>
              <a:t>T</a:t>
            </a:r>
            <a:r>
              <a:rPr kumimoji="1" lang="en-US" altLang="ja-JP" sz="2000" dirty="0" smtClean="0">
                <a:latin typeface="Meiryo UI" panose="020B0604030504040204" pitchFamily="50" charset="-128"/>
                <a:ea typeface="Meiryo UI" panose="020B0604030504040204" pitchFamily="50" charset="-128"/>
              </a:rPr>
              <a:t>.E.</a:t>
            </a:r>
            <a:endParaRPr kumimoji="1" lang="ja-JP" altLang="en-US" dirty="0">
              <a:latin typeface="Meiryo UI" panose="020B0604030504040204" pitchFamily="50" charset="-128"/>
              <a:ea typeface="Meiryo UI" panose="020B0604030504040204" pitchFamily="50" charset="-128"/>
            </a:endParaRPr>
          </a:p>
        </p:txBody>
      </p:sp>
      <p:grpSp>
        <p:nvGrpSpPr>
          <p:cNvPr id="13" name="グループ化 12"/>
          <p:cNvGrpSpPr/>
          <p:nvPr/>
        </p:nvGrpSpPr>
        <p:grpSpPr>
          <a:xfrm>
            <a:off x="6098669" y="1988840"/>
            <a:ext cx="886107" cy="461665"/>
            <a:chOff x="6422743" y="1887215"/>
            <a:chExt cx="886107" cy="461665"/>
          </a:xfrm>
        </p:grpSpPr>
        <p:sp>
          <p:nvSpPr>
            <p:cNvPr id="12" name="角丸四角形 11"/>
            <p:cNvSpPr/>
            <p:nvPr/>
          </p:nvSpPr>
          <p:spPr>
            <a:xfrm>
              <a:off x="6422744" y="1887215"/>
              <a:ext cx="759000" cy="46166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6422743" y="1887215"/>
              <a:ext cx="886107" cy="461665"/>
            </a:xfrm>
            <a:prstGeom prst="rect">
              <a:avLst/>
            </a:prstGeom>
            <a:noFill/>
          </p:spPr>
          <p:txBody>
            <a:bodyPr wrap="square" rtlCol="0">
              <a:spAutoFit/>
            </a:bodyPr>
            <a:lstStyle/>
            <a:p>
              <a:r>
                <a:rPr lang="ja-JP" altLang="en-US" sz="2400" dirty="0" smtClean="0">
                  <a:latin typeface="Meiryo UI" panose="020B0604030504040204" pitchFamily="50" charset="-128"/>
                  <a:ea typeface="Meiryo UI" panose="020B0604030504040204" pitchFamily="50" charset="-128"/>
                </a:rPr>
                <a:t>液</a:t>
              </a:r>
              <a:r>
                <a:rPr lang="ja-JP" altLang="en-US" sz="2400" dirty="0">
                  <a:latin typeface="Meiryo UI" panose="020B0604030504040204" pitchFamily="50" charset="-128"/>
                  <a:ea typeface="Meiryo UI" panose="020B0604030504040204" pitchFamily="50" charset="-128"/>
                </a:rPr>
                <a:t>膜</a:t>
              </a:r>
              <a:endParaRPr kumimoji="1" lang="ja-JP" altLang="en-US" sz="2400" dirty="0">
                <a:latin typeface="Meiryo UI" panose="020B0604030504040204" pitchFamily="50" charset="-128"/>
                <a:ea typeface="Meiryo UI" panose="020B0604030504040204" pitchFamily="50" charset="-128"/>
              </a:endParaRPr>
            </a:p>
          </p:txBody>
        </p:sp>
      </p:grpSp>
      <p:grpSp>
        <p:nvGrpSpPr>
          <p:cNvPr id="18" name="グループ化 17"/>
          <p:cNvGrpSpPr/>
          <p:nvPr/>
        </p:nvGrpSpPr>
        <p:grpSpPr>
          <a:xfrm>
            <a:off x="6098669" y="3062913"/>
            <a:ext cx="886107" cy="461665"/>
            <a:chOff x="6422743" y="1887215"/>
            <a:chExt cx="886107" cy="461665"/>
          </a:xfrm>
        </p:grpSpPr>
        <p:sp>
          <p:nvSpPr>
            <p:cNvPr id="19" name="角丸四角形 18"/>
            <p:cNvSpPr/>
            <p:nvPr/>
          </p:nvSpPr>
          <p:spPr>
            <a:xfrm>
              <a:off x="6422744" y="1887215"/>
              <a:ext cx="759000" cy="46166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6422743" y="1887215"/>
              <a:ext cx="886107" cy="461665"/>
            </a:xfrm>
            <a:prstGeom prst="rect">
              <a:avLst/>
            </a:prstGeom>
            <a:noFill/>
          </p:spPr>
          <p:txBody>
            <a:bodyPr wrap="square" rtlCol="0">
              <a:spAutoFit/>
            </a:bodyPr>
            <a:lstStyle/>
            <a:p>
              <a:r>
                <a:rPr lang="ja-JP" altLang="en-US" sz="2400" dirty="0" smtClean="0">
                  <a:latin typeface="Meiryo UI" panose="020B0604030504040204" pitchFamily="50" charset="-128"/>
                  <a:ea typeface="Meiryo UI" panose="020B0604030504040204" pitchFamily="50" charset="-128"/>
                </a:rPr>
                <a:t>液</a:t>
              </a:r>
              <a:r>
                <a:rPr lang="ja-JP" altLang="en-US" sz="2400" dirty="0">
                  <a:latin typeface="Meiryo UI" panose="020B0604030504040204" pitchFamily="50" charset="-128"/>
                  <a:ea typeface="Meiryo UI" panose="020B0604030504040204" pitchFamily="50" charset="-128"/>
                </a:rPr>
                <a:t>脈</a:t>
              </a:r>
              <a:endParaRPr kumimoji="1" lang="ja-JP" altLang="en-US" sz="2400" dirty="0">
                <a:latin typeface="Meiryo UI" panose="020B0604030504040204" pitchFamily="50" charset="-128"/>
                <a:ea typeface="Meiryo UI" panose="020B0604030504040204" pitchFamily="50" charset="-128"/>
              </a:endParaRPr>
            </a:p>
          </p:txBody>
        </p:sp>
      </p:grpSp>
      <p:grpSp>
        <p:nvGrpSpPr>
          <p:cNvPr id="23" name="グループ化 22"/>
          <p:cNvGrpSpPr/>
          <p:nvPr/>
        </p:nvGrpSpPr>
        <p:grpSpPr>
          <a:xfrm>
            <a:off x="4896876" y="4221088"/>
            <a:ext cx="2321166" cy="500238"/>
            <a:chOff x="6422743" y="1887215"/>
            <a:chExt cx="793431" cy="461665"/>
          </a:xfrm>
        </p:grpSpPr>
        <p:sp>
          <p:nvSpPr>
            <p:cNvPr id="24" name="角丸四角形 23"/>
            <p:cNvSpPr/>
            <p:nvPr/>
          </p:nvSpPr>
          <p:spPr>
            <a:xfrm>
              <a:off x="6422744" y="1887215"/>
              <a:ext cx="759000" cy="461665"/>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6422743" y="1887215"/>
              <a:ext cx="793431" cy="426066"/>
            </a:xfrm>
            <a:prstGeom prst="rect">
              <a:avLst/>
            </a:prstGeom>
            <a:noFill/>
          </p:spPr>
          <p:txBody>
            <a:bodyPr wrap="square" rtlCol="0">
              <a:spAutoFit/>
            </a:bodyPr>
            <a:lstStyle/>
            <a:p>
              <a:r>
                <a:rPr lang="ja-JP" altLang="en-US" sz="2400" dirty="0">
                  <a:latin typeface="Meiryo UI" panose="020B0604030504040204" pitchFamily="50" charset="-128"/>
                  <a:ea typeface="Meiryo UI" panose="020B0604030504040204" pitchFamily="50" charset="-128"/>
                </a:rPr>
                <a:t>粗大液滴の</a:t>
              </a:r>
              <a:r>
                <a:rPr lang="ja-JP" altLang="en-US" sz="2400" dirty="0" smtClean="0">
                  <a:latin typeface="Meiryo UI" panose="020B0604030504040204" pitchFamily="50" charset="-128"/>
                  <a:ea typeface="Meiryo UI" panose="020B0604030504040204" pitchFamily="50" charset="-128"/>
                </a:rPr>
                <a:t>飛散</a:t>
              </a:r>
              <a:endParaRPr lang="ja-JP" altLang="en-US" sz="2400" dirty="0">
                <a:latin typeface="Meiryo UI" panose="020B0604030504040204" pitchFamily="50" charset="-128"/>
                <a:ea typeface="Meiryo UI" panose="020B0604030504040204" pitchFamily="50" charset="-128"/>
              </a:endParaRPr>
            </a:p>
          </p:txBody>
        </p:sp>
      </p:grpSp>
      <p:sp>
        <p:nvSpPr>
          <p:cNvPr id="30" name="コンテンツ プレースホルダー 2"/>
          <p:cNvSpPr txBox="1">
            <a:spLocks/>
          </p:cNvSpPr>
          <p:nvPr/>
        </p:nvSpPr>
        <p:spPr bwMode="auto">
          <a:xfrm>
            <a:off x="251520" y="4662517"/>
            <a:ext cx="4752527"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飛散頻度計測</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31" name="テキスト ボックス 30"/>
          <p:cNvSpPr txBox="1"/>
          <p:nvPr/>
        </p:nvSpPr>
        <p:spPr>
          <a:xfrm>
            <a:off x="467544" y="5027692"/>
            <a:ext cx="4201452"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後縁から下流を</a:t>
            </a:r>
            <a:r>
              <a:rPr lang="en-US" altLang="ja-JP" sz="2400" dirty="0" smtClean="0">
                <a:latin typeface="Meiryo UI" panose="020B0604030504040204" pitchFamily="50" charset="-128"/>
                <a:ea typeface="Meiryo UI" panose="020B0604030504040204" pitchFamily="50" charset="-128"/>
              </a:rPr>
              <a:t>20</a:t>
            </a:r>
            <a:r>
              <a:rPr lang="ja-JP" altLang="en-US" sz="2400" dirty="0" smtClean="0">
                <a:latin typeface="Meiryo UI" panose="020B0604030504040204" pitchFamily="50" charset="-128"/>
                <a:ea typeface="Meiryo UI" panose="020B0604030504040204" pitchFamily="50" charset="-128"/>
              </a:rPr>
              <a:t>分割</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kumimoji="1" lang="ja-JP" altLang="en-US" sz="2400" dirty="0" smtClean="0">
                <a:latin typeface="Meiryo UI" panose="020B0604030504040204" pitchFamily="50" charset="-128"/>
                <a:ea typeface="Meiryo UI" panose="020B0604030504040204" pitchFamily="50" charset="-128"/>
              </a:rPr>
              <a:t>領域内に閾値以上のピクセルがあると飛散とみなす</a:t>
            </a:r>
            <a:endParaRPr kumimoji="1" lang="en-US" altLang="ja-JP" sz="2400" dirty="0" smtClean="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a:t>
            </a:r>
            <a:r>
              <a:rPr lang="ja-JP" altLang="en-US" sz="2400" b="1" dirty="0" smtClean="0">
                <a:latin typeface="Meiryo UI" panose="020B0604030504040204" pitchFamily="50" charset="-128"/>
                <a:ea typeface="Meiryo UI" panose="020B0604030504040204" pitchFamily="50" charset="-128"/>
              </a:rPr>
              <a:t>④</a:t>
            </a:r>
            <a:r>
              <a:rPr lang="en-US" altLang="ja-JP" sz="2400" b="1" dirty="0" smtClean="0">
                <a:latin typeface="Meiryo UI" panose="020B0604030504040204" pitchFamily="50" charset="-128"/>
                <a:ea typeface="Meiryo UI" panose="020B0604030504040204" pitchFamily="50" charset="-128"/>
              </a:rPr>
              <a:t>, </a:t>
            </a:r>
            <a:r>
              <a:rPr lang="ja-JP" altLang="en-US" sz="2400" b="1" dirty="0" smtClean="0">
                <a:latin typeface="Meiryo UI" panose="020B0604030504040204" pitchFamily="50" charset="-128"/>
                <a:ea typeface="Meiryo UI" panose="020B0604030504040204" pitchFamily="50" charset="-128"/>
              </a:rPr>
              <a:t>⑥</a:t>
            </a:r>
            <a:r>
              <a:rPr lang="en-US" altLang="ja-JP" sz="2400" b="1" dirty="0" smtClean="0">
                <a:latin typeface="Meiryo UI" panose="020B0604030504040204" pitchFamily="50" charset="-128"/>
                <a:ea typeface="Meiryo UI" panose="020B0604030504040204" pitchFamily="50" charset="-128"/>
              </a:rPr>
              <a:t>, </a:t>
            </a:r>
            <a:r>
              <a:rPr lang="ja-JP" altLang="en-US" sz="2400" b="1" dirty="0" smtClean="0">
                <a:latin typeface="Meiryo UI" panose="020B0604030504040204" pitchFamily="50" charset="-128"/>
                <a:ea typeface="Meiryo UI" panose="020B0604030504040204" pitchFamily="50" charset="-128"/>
              </a:rPr>
              <a:t>⑧</a:t>
            </a:r>
            <a:r>
              <a:rPr lang="en-US" altLang="ja-JP" sz="2400" b="1" dirty="0" smtClean="0">
                <a:latin typeface="Meiryo UI" panose="020B0604030504040204" pitchFamily="50" charset="-128"/>
                <a:ea typeface="Meiryo UI" panose="020B0604030504040204" pitchFamily="50" charset="-128"/>
              </a:rPr>
              <a:t>, </a:t>
            </a:r>
            <a:r>
              <a:rPr lang="ja-JP" altLang="en-US" sz="2400" b="1" dirty="0" smtClean="0">
                <a:latin typeface="Meiryo UI" panose="020B0604030504040204" pitchFamily="50" charset="-128"/>
                <a:ea typeface="Meiryo UI" panose="020B0604030504040204" pitchFamily="50" charset="-128"/>
              </a:rPr>
              <a:t>⑨から飛散</a:t>
            </a:r>
            <a:endParaRPr kumimoji="1" lang="ja-JP" altLang="en-US" sz="2400" b="1" dirty="0">
              <a:latin typeface="Meiryo UI" panose="020B0604030504040204" pitchFamily="50" charset="-128"/>
              <a:ea typeface="Meiryo UI" panose="020B0604030504040204" pitchFamily="50" charset="-128"/>
            </a:endParaRPr>
          </a:p>
        </p:txBody>
      </p:sp>
      <p:pic>
        <p:nvPicPr>
          <p:cNvPr id="32" name="図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048" y="4869160"/>
            <a:ext cx="3843048" cy="1667018"/>
          </a:xfrm>
          <a:prstGeom prst="rect">
            <a:avLst/>
          </a:prstGeom>
        </p:spPr>
      </p:pic>
    </p:spTree>
    <p:extLst>
      <p:ext uri="{BB962C8B-B14F-4D97-AF65-F5344CB8AC3E}">
        <p14:creationId xmlns:p14="http://schemas.microsoft.com/office/powerpoint/2010/main" val="272851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6"/>
                </p:tgtEl>
              </p:cMediaNode>
            </p:video>
          </p:childTnLst>
        </p:cTn>
      </p:par>
    </p:tnLst>
    <p:bldLst>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5">
            <a:extLst>
              <a:ext uri="{28A0092B-C50C-407E-A947-70E740481C1C}">
                <a14:useLocalDpi xmlns:a14="http://schemas.microsoft.com/office/drawing/2010/main" val="0"/>
              </a:ext>
            </a:extLst>
          </a:blip>
          <a:srcRect t="4800" r="13862" b="19702"/>
          <a:stretch/>
        </p:blipFill>
        <p:spPr>
          <a:xfrm>
            <a:off x="580555" y="1989096"/>
            <a:ext cx="3415381" cy="2304000"/>
          </a:xfrm>
          <a:prstGeom prst="rect">
            <a:avLst/>
          </a:prstGeom>
        </p:spPr>
      </p:pic>
      <p:pic>
        <p:nvPicPr>
          <p:cNvPr id="12" name="図 11"/>
          <p:cNvPicPr>
            <a:picLocks noChangeAspect="1"/>
          </p:cNvPicPr>
          <p:nvPr/>
        </p:nvPicPr>
        <p:blipFill rotWithShape="1">
          <a:blip r:embed="rId6">
            <a:extLst>
              <a:ext uri="{28A0092B-C50C-407E-A947-70E740481C1C}">
                <a14:useLocalDpi xmlns:a14="http://schemas.microsoft.com/office/drawing/2010/main" val="0"/>
              </a:ext>
            </a:extLst>
          </a:blip>
          <a:srcRect t="11752" r="12869" b="14923"/>
          <a:stretch/>
        </p:blipFill>
        <p:spPr>
          <a:xfrm>
            <a:off x="539552" y="4437112"/>
            <a:ext cx="3497367" cy="2088000"/>
          </a:xfrm>
          <a:prstGeom prst="rect">
            <a:avLst/>
          </a:prstGeom>
        </p:spPr>
      </p:pic>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smtClean="0">
                <a:solidFill>
                  <a:schemeClr val="bg1"/>
                </a:solidFill>
                <a:latin typeface="Meiryo UI" panose="020B0604030504040204" pitchFamily="50" charset="-128"/>
                <a:ea typeface="Meiryo UI" panose="020B0604030504040204" pitchFamily="50" charset="-128"/>
              </a:rPr>
              <a:t>9</a:t>
            </a:r>
            <a:r>
              <a:rPr kumimoji="1" lang="en-US" altLang="ja-JP" sz="1600" dirty="0" smtClean="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graphicFrame>
        <p:nvGraphicFramePr>
          <p:cNvPr id="27" name="表 26"/>
          <p:cNvGraphicFramePr>
            <a:graphicFrameLocks noGrp="1"/>
          </p:cNvGraphicFramePr>
          <p:nvPr>
            <p:extLst>
              <p:ext uri="{D42A27DB-BD31-4B8C-83A1-F6EECF244321}">
                <p14:modId xmlns:p14="http://schemas.microsoft.com/office/powerpoint/2010/main" val="1089810491"/>
              </p:ext>
            </p:extLst>
          </p:nvPr>
        </p:nvGraphicFramePr>
        <p:xfrm>
          <a:off x="4644008" y="3194928"/>
          <a:ext cx="4104456" cy="1026160"/>
        </p:xfrm>
        <a:graphic>
          <a:graphicData uri="http://schemas.openxmlformats.org/drawingml/2006/table">
            <a:tbl>
              <a:tblPr firstRow="1" bandRow="1">
                <a:effectLst/>
                <a:tableStyleId>{8A107856-5554-42FB-B03E-39F5DBC370BA}</a:tableStyleId>
              </a:tblPr>
              <a:tblGrid>
                <a:gridCol w="2056368"/>
                <a:gridCol w="1004582"/>
                <a:gridCol w="1043506"/>
              </a:tblGrid>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Case</a:t>
                      </a:r>
                      <a:endParaRPr kumimoji="1" lang="ja-JP" altLang="en-US"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S.S.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P.S.</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Frame rate [fps]</a:t>
                      </a:r>
                      <a:endParaRPr kumimoji="1" lang="ja-JP" altLang="en-US"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3000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3000</a:t>
                      </a: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167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chemeClr val="dk1"/>
                          </a:solidFill>
                          <a:effectLst/>
                          <a:latin typeface="Meiryo UI" panose="020B0604030504040204" pitchFamily="50" charset="-128"/>
                          <a:ea typeface="Meiryo UI" panose="020B0604030504040204" pitchFamily="50" charset="-128"/>
                          <a:cs typeface="Meiryo UI" panose="020B0604030504040204" pitchFamily="50" charset="-128"/>
                        </a:rPr>
                        <a:t>Shutter speed [sec]</a:t>
                      </a:r>
                      <a:endPar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u="none" strike="noStrike" cap="none" normalizeH="0" baseline="0" dirty="0" smtClean="0">
                          <a:ln>
                            <a:noFill/>
                          </a:ln>
                          <a:effectLst/>
                          <a:latin typeface="Meiryo UI" panose="020B0604030504040204" pitchFamily="50" charset="-128"/>
                          <a:ea typeface="Meiryo UI" panose="020B0604030504040204" pitchFamily="50" charset="-128"/>
                          <a:cs typeface="Meiryo UI" panose="020B0604030504040204" pitchFamily="50" charset="-128"/>
                        </a:rPr>
                        <a:t>1/30,000</a:t>
                      </a:r>
                      <a:endPar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1/30,000</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 - number</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F5.6</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F5.6</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7" name="正方形/長方形 16"/>
          <p:cNvSpPr/>
          <p:nvPr/>
        </p:nvSpPr>
        <p:spPr>
          <a:xfrm>
            <a:off x="4283968" y="1961021"/>
            <a:ext cx="4860032" cy="1107996"/>
          </a:xfrm>
          <a:prstGeom prst="rect">
            <a:avLst/>
          </a:prstGeom>
        </p:spPr>
        <p:txBody>
          <a:bodyPr wrap="square">
            <a:spAutoFit/>
          </a:bodyPr>
          <a:lstStyle/>
          <a:p>
            <a:pPr marL="342900" indent="-342900">
              <a:buFont typeface="Arial" pitchFamily="34" charset="0"/>
              <a:buChar char="•"/>
            </a:pPr>
            <a:r>
              <a:rPr lang="ja-JP" altLang="en-US" sz="2200" b="1" dirty="0" smtClean="0">
                <a:latin typeface="Meiryo UI" panose="020B0604030504040204" pitchFamily="50" charset="-128"/>
                <a:ea typeface="Meiryo UI" panose="020B0604030504040204" pitchFamily="50" charset="-128"/>
              </a:rPr>
              <a:t>ハイスピードカメラ</a:t>
            </a:r>
            <a:r>
              <a:rPr lang="ja-JP" altLang="en-US" sz="2200" dirty="0">
                <a:latin typeface="Meiryo UI" panose="020B0604030504040204" pitchFamily="50" charset="-128"/>
                <a:ea typeface="Meiryo UI" panose="020B0604030504040204" pitchFamily="50" charset="-128"/>
              </a:rPr>
              <a:t>で</a:t>
            </a:r>
            <a:r>
              <a:rPr lang="ja-JP" altLang="en-US" sz="2200" dirty="0" smtClean="0">
                <a:latin typeface="Meiryo UI" panose="020B0604030504040204" pitchFamily="50" charset="-128"/>
                <a:ea typeface="Meiryo UI" panose="020B0604030504040204" pitchFamily="50" charset="-128"/>
              </a:rPr>
              <a:t>後縁付近の撮影</a:t>
            </a:r>
            <a:endParaRPr lang="en-US" altLang="ja-JP" sz="2200" dirty="0" smtClean="0">
              <a:latin typeface="Meiryo UI" panose="020B0604030504040204" pitchFamily="50" charset="-128"/>
              <a:ea typeface="Meiryo UI" panose="020B0604030504040204" pitchFamily="50" charset="-128"/>
            </a:endParaRPr>
          </a:p>
          <a:p>
            <a:pPr marL="342900" indent="-342900">
              <a:buFont typeface="Arial" pitchFamily="34" charset="0"/>
              <a:buChar char="•"/>
            </a:pPr>
            <a:r>
              <a:rPr lang="ja-JP" altLang="en-US" sz="2200" dirty="0" smtClean="0">
                <a:latin typeface="Meiryo UI" panose="020B0604030504040204" pitchFamily="50" charset="-128"/>
                <a:ea typeface="Meiryo UI" panose="020B0604030504040204" pitchFamily="50" charset="-128"/>
              </a:rPr>
              <a:t>風洞側面から翼面を、カメラと反対側から後縁部の液だまりを照らして撮影</a:t>
            </a:r>
            <a:endParaRPr lang="en-US" altLang="ja-JP" sz="2200" dirty="0" smtClean="0">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実験・解析手法</a:t>
            </a:r>
            <a:endParaRPr kumimoji="1" lang="ja-JP" altLang="en-US" sz="2000" dirty="0">
              <a:ea typeface="Meiryo UI" panose="020B0604030504040204" pitchFamily="50" charset="-128"/>
            </a:endParaRPr>
          </a:p>
        </p:txBody>
      </p:sp>
      <p:sp>
        <p:nvSpPr>
          <p:cNvPr id="6" name="角丸四角形 5"/>
          <p:cNvSpPr/>
          <p:nvPr/>
        </p:nvSpPr>
        <p:spPr>
          <a:xfrm>
            <a:off x="539552" y="1942363"/>
            <a:ext cx="3563518" cy="2336194"/>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539552" y="4437112"/>
            <a:ext cx="3563518" cy="2160240"/>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p:cNvSpPr txBox="1">
            <a:spLocks/>
          </p:cNvSpPr>
          <p:nvPr/>
        </p:nvSpPr>
        <p:spPr bwMode="auto">
          <a:xfrm>
            <a:off x="251520" y="1413446"/>
            <a:ext cx="7056784"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dirty="0" smtClean="0">
                <a:solidFill>
                  <a:schemeClr val="accent6">
                    <a:lumMod val="75000"/>
                  </a:schemeClr>
                </a:solidFill>
                <a:latin typeface="+mj-lt"/>
                <a:ea typeface="Meiryo UI" panose="020B0604030504040204" pitchFamily="50" charset="-128"/>
              </a:rPr>
              <a:t>可視化実験 </a:t>
            </a:r>
            <a:r>
              <a:rPr lang="en-US" altLang="ja-JP" sz="2400" b="1" dirty="0" smtClean="0">
                <a:solidFill>
                  <a:schemeClr val="accent6">
                    <a:lumMod val="75000"/>
                  </a:schemeClr>
                </a:solidFill>
                <a:latin typeface="+mj-lt"/>
                <a:ea typeface="Meiryo UI" panose="020B0604030504040204" pitchFamily="50" charset="-128"/>
              </a:rPr>
              <a:t>– </a:t>
            </a:r>
            <a:r>
              <a:rPr lang="ja-JP" altLang="en-US" sz="2400" b="1" dirty="0" smtClean="0">
                <a:solidFill>
                  <a:schemeClr val="accent6">
                    <a:lumMod val="75000"/>
                  </a:schemeClr>
                </a:solidFill>
                <a:latin typeface="+mj-lt"/>
                <a:ea typeface="Meiryo UI" panose="020B0604030504040204" pitchFamily="50" charset="-128"/>
              </a:rPr>
              <a:t>後縁付近の可視化</a:t>
            </a:r>
            <a:endParaRPr lang="en-US" altLang="ja-JP" sz="2400" b="1" dirty="0" smtClean="0">
              <a:solidFill>
                <a:schemeClr val="accent6">
                  <a:lumMod val="75000"/>
                </a:schemeClr>
              </a:solidFill>
              <a:latin typeface="+mj-lt"/>
              <a:ea typeface="Meiryo UI" panose="020B0604030504040204" pitchFamily="50" charset="-128"/>
            </a:endParaRPr>
          </a:p>
        </p:txBody>
      </p:sp>
      <p:sp>
        <p:nvSpPr>
          <p:cNvPr id="21" name="正方形/長方形 20"/>
          <p:cNvSpPr/>
          <p:nvPr/>
        </p:nvSpPr>
        <p:spPr>
          <a:xfrm>
            <a:off x="4300145" y="4293096"/>
            <a:ext cx="4664343" cy="400110"/>
          </a:xfrm>
          <a:prstGeom prst="rect">
            <a:avLst/>
          </a:prstGeom>
        </p:spPr>
        <p:txBody>
          <a:bodyPr wrap="square">
            <a:spAutoFit/>
          </a:bodyPr>
          <a:lstStyle/>
          <a:p>
            <a:pPr marL="342900" indent="-342900">
              <a:buFont typeface="Arial" pitchFamily="34" charset="0"/>
              <a:buChar char="•"/>
            </a:pPr>
            <a:r>
              <a:rPr lang="ja-JP" altLang="en-US" sz="2000" dirty="0" smtClean="0">
                <a:latin typeface="Meiryo UI" panose="020B0604030504040204" pitchFamily="50" charset="-128"/>
                <a:ea typeface="Meiryo UI" panose="020B0604030504040204" pitchFamily="50" charset="-128"/>
              </a:rPr>
              <a:t>可視化動画例　</a:t>
            </a:r>
            <a:r>
              <a:rPr lang="en-US" altLang="ja-JP" sz="2000" dirty="0" smtClean="0">
                <a:latin typeface="Meiryo UI" panose="020B0604030504040204" pitchFamily="50" charset="-128"/>
                <a:ea typeface="Meiryo UI" panose="020B0604030504040204" pitchFamily="50" charset="-128"/>
              </a:rPr>
              <a:t>(S.S.)</a:t>
            </a:r>
          </a:p>
        </p:txBody>
      </p:sp>
      <p:pic>
        <p:nvPicPr>
          <p:cNvPr id="15" name="20170612_normal_1_1_rot_trim2_shor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5454" b="7860"/>
          <a:stretch/>
        </p:blipFill>
        <p:spPr>
          <a:xfrm>
            <a:off x="5004048" y="4702830"/>
            <a:ext cx="3780336" cy="2006600"/>
          </a:xfrm>
          <a:prstGeom prst="rect">
            <a:avLst/>
          </a:prstGeom>
        </p:spPr>
      </p:pic>
      <p:grpSp>
        <p:nvGrpSpPr>
          <p:cNvPr id="19" name="グループ化 18"/>
          <p:cNvGrpSpPr/>
          <p:nvPr/>
        </p:nvGrpSpPr>
        <p:grpSpPr>
          <a:xfrm>
            <a:off x="7814247" y="6022217"/>
            <a:ext cx="970137" cy="430887"/>
            <a:chOff x="3514750" y="2060848"/>
            <a:chExt cx="970137" cy="430887"/>
          </a:xfrm>
        </p:grpSpPr>
        <p:sp>
          <p:nvSpPr>
            <p:cNvPr id="22" name="テキスト ボックス 21"/>
            <p:cNvSpPr txBox="1"/>
            <p:nvPr/>
          </p:nvSpPr>
          <p:spPr>
            <a:xfrm>
              <a:off x="3514750" y="2060848"/>
              <a:ext cx="970137" cy="430887"/>
            </a:xfrm>
            <a:prstGeom prst="rect">
              <a:avLst/>
            </a:prstGeom>
            <a:noFill/>
          </p:spPr>
          <p:txBody>
            <a:bodyPr wrap="none" rtlCol="0">
              <a:spAutoFit/>
            </a:bodyPr>
            <a:lstStyle/>
            <a:p>
              <a:r>
                <a:rPr kumimoji="1" lang="en-US" altLang="ja-JP" sz="2200" dirty="0" smtClean="0">
                  <a:solidFill>
                    <a:schemeClr val="bg1"/>
                  </a:solidFill>
                  <a:latin typeface="+mj-lt"/>
                </a:rPr>
                <a:t>10mm</a:t>
              </a:r>
              <a:endParaRPr kumimoji="1" lang="ja-JP" altLang="en-US" sz="2200" dirty="0">
                <a:solidFill>
                  <a:schemeClr val="bg1"/>
                </a:solidFill>
                <a:latin typeface="+mj-lt"/>
              </a:endParaRPr>
            </a:p>
          </p:txBody>
        </p:sp>
        <p:grpSp>
          <p:nvGrpSpPr>
            <p:cNvPr id="23" name="グループ化 22"/>
            <p:cNvGrpSpPr/>
            <p:nvPr/>
          </p:nvGrpSpPr>
          <p:grpSpPr>
            <a:xfrm>
              <a:off x="3652050" y="2419727"/>
              <a:ext cx="720202" cy="72008"/>
              <a:chOff x="3635774" y="3789040"/>
              <a:chExt cx="720202" cy="72008"/>
            </a:xfrm>
          </p:grpSpPr>
          <p:cxnSp>
            <p:nvCxnSpPr>
              <p:cNvPr id="24" name="直線コネクタ 23"/>
              <p:cNvCxnSpPr/>
              <p:nvPr/>
            </p:nvCxnSpPr>
            <p:spPr>
              <a:xfrm>
                <a:off x="3635774" y="3825044"/>
                <a:ext cx="72020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3635774"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4355976"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46624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9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15"/>
                </p:tgtEl>
              </p:cMediaNode>
            </p:video>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23528" y="4158461"/>
            <a:ext cx="4752527" cy="494675"/>
          </a:xfrm>
        </p:spPr>
        <p:txBody>
          <a:bodyPr/>
          <a:lstStyle/>
          <a:p>
            <a:pPr>
              <a:buFont typeface="Wingdings" panose="05000000000000000000" pitchFamily="2" charset="2"/>
              <a:buChar char="Ø"/>
            </a:pPr>
            <a:r>
              <a:rPr kumimoji="1" lang="ja-JP" altLang="en-US" sz="2400" b="1" dirty="0" smtClean="0">
                <a:solidFill>
                  <a:schemeClr val="accent6">
                    <a:lumMod val="75000"/>
                  </a:schemeClr>
                </a:solidFill>
                <a:latin typeface="+mj-lt"/>
                <a:ea typeface="Meiryo UI" panose="020B0604030504040204" pitchFamily="50" charset="-128"/>
              </a:rPr>
              <a:t>粒径計測</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a:solidFill>
                  <a:schemeClr val="accent6">
                    <a:lumMod val="75000"/>
                  </a:schemeClr>
                </a:solidFill>
                <a:ea typeface="Meiryo UI" panose="020B0604030504040204" pitchFamily="50" charset="-128"/>
              </a:rPr>
              <a:t>実験・解析</a:t>
            </a:r>
            <a:r>
              <a:rPr lang="ja-JP" altLang="en-US" sz="2800" b="1" dirty="0" smtClean="0">
                <a:solidFill>
                  <a:schemeClr val="accent6">
                    <a:lumMod val="75000"/>
                  </a:schemeClr>
                </a:solidFill>
                <a:ea typeface="Meiryo UI" panose="020B0604030504040204" pitchFamily="50" charset="-128"/>
              </a:rPr>
              <a:t>手法</a:t>
            </a:r>
            <a:endParaRPr kumimoji="1" lang="ja-JP" altLang="en-US" sz="2000" dirty="0">
              <a:ea typeface="Meiryo UI" panose="020B0604030504040204" pitchFamily="50" charset="-128"/>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4574708"/>
            <a:ext cx="1872208" cy="1872208"/>
          </a:xfrm>
          <a:prstGeom prst="rect">
            <a:avLst/>
          </a:prstGeom>
          <a:ln>
            <a:solidFill>
              <a:schemeClr val="tx1"/>
            </a:solidFill>
          </a:ln>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4574708"/>
            <a:ext cx="1872208" cy="1872208"/>
          </a:xfrm>
          <a:prstGeom prst="rect">
            <a:avLst/>
          </a:prstGeom>
          <a:ln>
            <a:solidFill>
              <a:schemeClr val="tx1"/>
            </a:solidFill>
          </a:ln>
        </p:spPr>
      </p:pic>
      <p:sp>
        <p:nvSpPr>
          <p:cNvPr id="20" name="コンテンツ プレースホルダー 2"/>
          <p:cNvSpPr txBox="1">
            <a:spLocks/>
          </p:cNvSpPr>
          <p:nvPr/>
        </p:nvSpPr>
        <p:spPr bwMode="auto">
          <a:xfrm>
            <a:off x="251520" y="1413446"/>
            <a:ext cx="828092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dirty="0" smtClean="0">
                <a:solidFill>
                  <a:schemeClr val="accent6">
                    <a:lumMod val="75000"/>
                  </a:schemeClr>
                </a:solidFill>
                <a:latin typeface="+mj-lt"/>
                <a:ea typeface="Meiryo UI" panose="020B0604030504040204" pitchFamily="50" charset="-128"/>
              </a:rPr>
              <a:t>可視化実験 </a:t>
            </a:r>
            <a:r>
              <a:rPr lang="en-US" altLang="ja-JP" sz="2400" b="1" dirty="0" smtClean="0">
                <a:solidFill>
                  <a:schemeClr val="accent6">
                    <a:lumMod val="75000"/>
                  </a:schemeClr>
                </a:solidFill>
                <a:latin typeface="+mj-lt"/>
                <a:ea typeface="Meiryo UI" panose="020B0604030504040204" pitchFamily="50" charset="-128"/>
              </a:rPr>
              <a:t>– </a:t>
            </a:r>
            <a:r>
              <a:rPr lang="ja-JP" altLang="en-US" sz="2400" b="1" dirty="0" smtClean="0">
                <a:solidFill>
                  <a:schemeClr val="accent6">
                    <a:lumMod val="75000"/>
                  </a:schemeClr>
                </a:solidFill>
                <a:latin typeface="+mj-lt"/>
                <a:ea typeface="Meiryo UI" panose="020B0604030504040204" pitchFamily="50" charset="-128"/>
              </a:rPr>
              <a:t>後縁より</a:t>
            </a:r>
            <a:r>
              <a:rPr lang="en-US" altLang="ja-JP" sz="2400" b="1" dirty="0" smtClean="0">
                <a:solidFill>
                  <a:schemeClr val="accent6">
                    <a:lumMod val="75000"/>
                  </a:schemeClr>
                </a:solidFill>
                <a:latin typeface="+mj-lt"/>
                <a:ea typeface="Meiryo UI" panose="020B0604030504040204" pitchFamily="50" charset="-128"/>
              </a:rPr>
              <a:t>0.5C</a:t>
            </a:r>
            <a:r>
              <a:rPr lang="ja-JP" altLang="en-US" sz="2400" b="1" dirty="0" smtClean="0">
                <a:solidFill>
                  <a:schemeClr val="accent6">
                    <a:lumMod val="75000"/>
                  </a:schemeClr>
                </a:solidFill>
                <a:latin typeface="+mj-lt"/>
                <a:ea typeface="Meiryo UI" panose="020B0604030504040204" pitchFamily="50" charset="-128"/>
              </a:rPr>
              <a:t>下流での粒径計測</a:t>
            </a:r>
            <a:endParaRPr lang="en-US" altLang="ja-JP" sz="2400" b="1" dirty="0" smtClean="0">
              <a:solidFill>
                <a:schemeClr val="accent6">
                  <a:lumMod val="75000"/>
                </a:schemeClr>
              </a:solidFill>
              <a:latin typeface="+mj-lt"/>
              <a:ea typeface="Meiryo UI" panose="020B0604030504040204" pitchFamily="50" charset="-128"/>
            </a:endParaRPr>
          </a:p>
        </p:txBody>
      </p:sp>
      <p:grpSp>
        <p:nvGrpSpPr>
          <p:cNvPr id="22" name="グループ化 21"/>
          <p:cNvGrpSpPr/>
          <p:nvPr/>
        </p:nvGrpSpPr>
        <p:grpSpPr>
          <a:xfrm>
            <a:off x="5724128" y="4502700"/>
            <a:ext cx="2578090" cy="769441"/>
            <a:chOff x="5940152" y="4430692"/>
            <a:chExt cx="2578090" cy="769441"/>
          </a:xfrm>
        </p:grpSpPr>
        <p:sp>
          <p:nvSpPr>
            <p:cNvPr id="12" name="テキスト ボックス 11"/>
            <p:cNvSpPr txBox="1"/>
            <p:nvPr/>
          </p:nvSpPr>
          <p:spPr>
            <a:xfrm>
              <a:off x="5940152" y="4430692"/>
              <a:ext cx="2578090" cy="769441"/>
            </a:xfrm>
            <a:prstGeom prst="rect">
              <a:avLst/>
            </a:prstGeom>
            <a:noFill/>
          </p:spPr>
          <p:txBody>
            <a:bodyPr wrap="square" rtlCol="0">
              <a:spAutoFit/>
            </a:bodyPr>
            <a:lstStyle/>
            <a:p>
              <a:pPr algn="ctr"/>
              <a:r>
                <a:rPr kumimoji="1" lang="ja-JP" altLang="en-US" sz="2200" dirty="0" smtClean="0">
                  <a:latin typeface="Meiryo UI" pitchFamily="50" charset="-128"/>
                  <a:ea typeface="Meiryo UI" pitchFamily="50" charset="-128"/>
                  <a:cs typeface="Meiryo UI" pitchFamily="50" charset="-128"/>
                </a:rPr>
                <a:t>画像を</a:t>
              </a:r>
              <a:r>
                <a:rPr kumimoji="1" lang="en-US" altLang="ja-JP" sz="2200" dirty="0" smtClean="0">
                  <a:latin typeface="Meiryo UI" pitchFamily="50" charset="-128"/>
                  <a:ea typeface="Meiryo UI" pitchFamily="50" charset="-128"/>
                  <a:cs typeface="Meiryo UI" pitchFamily="50" charset="-128"/>
                </a:rPr>
                <a:t>2</a:t>
              </a:r>
              <a:r>
                <a:rPr kumimoji="1" lang="ja-JP" altLang="en-US" sz="2200" dirty="0" smtClean="0">
                  <a:latin typeface="Meiryo UI" pitchFamily="50" charset="-128"/>
                  <a:ea typeface="Meiryo UI" pitchFamily="50" charset="-128"/>
                  <a:cs typeface="Meiryo UI" pitchFamily="50" charset="-128"/>
                </a:rPr>
                <a:t>値化し液滴の面積を求める</a:t>
              </a:r>
              <a:endParaRPr kumimoji="1" lang="ja-JP" altLang="en-US" sz="2200" dirty="0">
                <a:latin typeface="Meiryo UI" pitchFamily="50" charset="-128"/>
                <a:ea typeface="Meiryo UI" pitchFamily="50" charset="-128"/>
                <a:cs typeface="Meiryo UI" pitchFamily="50" charset="-128"/>
              </a:endParaRPr>
            </a:p>
          </p:txBody>
        </p:sp>
        <p:sp>
          <p:nvSpPr>
            <p:cNvPr id="13" name="角丸四角形 12"/>
            <p:cNvSpPr/>
            <p:nvPr/>
          </p:nvSpPr>
          <p:spPr>
            <a:xfrm>
              <a:off x="5940152" y="4430692"/>
              <a:ext cx="2578090" cy="769441"/>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5724128" y="5681867"/>
            <a:ext cx="2578090" cy="771469"/>
            <a:chOff x="5940152" y="5537851"/>
            <a:chExt cx="2578090" cy="771469"/>
          </a:xfrm>
        </p:grpSpPr>
        <p:sp>
          <p:nvSpPr>
            <p:cNvPr id="19" name="テキスト ボックス 18"/>
            <p:cNvSpPr txBox="1"/>
            <p:nvPr/>
          </p:nvSpPr>
          <p:spPr>
            <a:xfrm>
              <a:off x="5940152" y="5537851"/>
              <a:ext cx="2578090" cy="769441"/>
            </a:xfrm>
            <a:prstGeom prst="rect">
              <a:avLst/>
            </a:prstGeom>
            <a:noFill/>
          </p:spPr>
          <p:txBody>
            <a:bodyPr wrap="square" rtlCol="0">
              <a:spAutoFit/>
            </a:bodyPr>
            <a:lstStyle/>
            <a:p>
              <a:pPr algn="ctr"/>
              <a:r>
                <a:rPr kumimoji="1" lang="ja-JP" altLang="en-US" sz="2200" dirty="0" smtClean="0">
                  <a:latin typeface="Meiryo UI" pitchFamily="50" charset="-128"/>
                  <a:ea typeface="Meiryo UI" pitchFamily="50" charset="-128"/>
                  <a:cs typeface="Meiryo UI" pitchFamily="50" charset="-128"/>
                </a:rPr>
                <a:t>液滴が球形と仮定し</a:t>
              </a:r>
              <a:endParaRPr kumimoji="1" lang="en-US" altLang="ja-JP" sz="2200" dirty="0" smtClean="0">
                <a:latin typeface="Meiryo UI" pitchFamily="50" charset="-128"/>
                <a:ea typeface="Meiryo UI" pitchFamily="50" charset="-128"/>
                <a:cs typeface="Meiryo UI" pitchFamily="50" charset="-128"/>
              </a:endParaRPr>
            </a:p>
            <a:p>
              <a:pPr algn="ctr"/>
              <a:r>
                <a:rPr lang="ja-JP" altLang="en-US" sz="2200" dirty="0">
                  <a:latin typeface="Meiryo UI" pitchFamily="50" charset="-128"/>
                  <a:ea typeface="Meiryo UI" pitchFamily="50" charset="-128"/>
                  <a:cs typeface="Meiryo UI" pitchFamily="50" charset="-128"/>
                </a:rPr>
                <a:t>液滴径</a:t>
              </a:r>
              <a:r>
                <a:rPr lang="ja-JP" altLang="en-US" sz="2200" dirty="0" smtClean="0">
                  <a:latin typeface="Meiryo UI" pitchFamily="50" charset="-128"/>
                  <a:ea typeface="Meiryo UI" pitchFamily="50" charset="-128"/>
                  <a:cs typeface="Meiryo UI" pitchFamily="50" charset="-128"/>
                </a:rPr>
                <a:t>を算出</a:t>
              </a:r>
              <a:endParaRPr kumimoji="1" lang="ja-JP" altLang="en-US" sz="2200" dirty="0">
                <a:latin typeface="Meiryo UI" pitchFamily="50" charset="-128"/>
                <a:ea typeface="Meiryo UI" pitchFamily="50" charset="-128"/>
                <a:cs typeface="Meiryo UI" pitchFamily="50" charset="-128"/>
              </a:endParaRPr>
            </a:p>
          </p:txBody>
        </p:sp>
        <p:sp>
          <p:nvSpPr>
            <p:cNvPr id="24" name="角丸四角形 23"/>
            <p:cNvSpPr/>
            <p:nvPr/>
          </p:nvSpPr>
          <p:spPr>
            <a:xfrm>
              <a:off x="5940152" y="5539879"/>
              <a:ext cx="2578090" cy="769441"/>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7" name="直線矢印コネクタ 26"/>
          <p:cNvCxnSpPr>
            <a:stCxn id="12" idx="2"/>
            <a:endCxn id="24" idx="0"/>
          </p:cNvCxnSpPr>
          <p:nvPr/>
        </p:nvCxnSpPr>
        <p:spPr>
          <a:xfrm>
            <a:off x="7013173" y="5272141"/>
            <a:ext cx="0" cy="411754"/>
          </a:xfrm>
          <a:prstGeom prst="straightConnector1">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 name="表 29"/>
          <p:cNvGraphicFramePr>
            <a:graphicFrameLocks noGrp="1"/>
          </p:cNvGraphicFramePr>
          <p:nvPr>
            <p:extLst>
              <p:ext uri="{D42A27DB-BD31-4B8C-83A1-F6EECF244321}">
                <p14:modId xmlns:p14="http://schemas.microsoft.com/office/powerpoint/2010/main" val="629180305"/>
              </p:ext>
            </p:extLst>
          </p:nvPr>
        </p:nvGraphicFramePr>
        <p:xfrm>
          <a:off x="4975751" y="2722364"/>
          <a:ext cx="3556689" cy="1282700"/>
        </p:xfrm>
        <a:graphic>
          <a:graphicData uri="http://schemas.openxmlformats.org/drawingml/2006/table">
            <a:tbl>
              <a:tblPr firstRow="1" bandRow="1">
                <a:effectLst/>
                <a:tableStyleId>{8A107856-5554-42FB-B03E-39F5DBC370BA}</a:tableStyleId>
              </a:tblPr>
              <a:tblGrid>
                <a:gridCol w="2302203"/>
                <a:gridCol w="1254486"/>
              </a:tblGrid>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Frame rate [fps]</a:t>
                      </a:r>
                      <a:endParaRPr kumimoji="1" lang="ja-JP" altLang="en-US"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250</a:t>
                      </a:r>
                    </a:p>
                  </a:txBody>
                  <a:tcPr horzOverflow="overflow">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38778">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chemeClr val="dk1"/>
                          </a:solidFill>
                          <a:effectLst/>
                          <a:latin typeface="Meiryo UI" panose="020B0604030504040204" pitchFamily="50" charset="-128"/>
                          <a:ea typeface="Meiryo UI" panose="020B0604030504040204" pitchFamily="50" charset="-128"/>
                          <a:cs typeface="Meiryo UI" panose="020B0604030504040204" pitchFamily="50" charset="-128"/>
                        </a:rPr>
                        <a:t>Shutter speed [sec]</a:t>
                      </a:r>
                      <a:endPar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u="none" strike="noStrike" cap="none" normalizeH="0" baseline="0" dirty="0" smtClean="0">
                          <a:ln>
                            <a:noFill/>
                          </a:ln>
                          <a:effectLst/>
                          <a:latin typeface="Meiryo UI" panose="020B0604030504040204" pitchFamily="50" charset="-128"/>
                          <a:ea typeface="Meiryo UI" panose="020B0604030504040204" pitchFamily="50" charset="-128"/>
                          <a:cs typeface="Meiryo UI" panose="020B0604030504040204" pitchFamily="50" charset="-128"/>
                        </a:rPr>
                        <a:t>1/500,000</a:t>
                      </a:r>
                      <a:endPar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endParaRPr>
                    </a:p>
                  </a:txBody>
                  <a:tcP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167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 – number</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F22</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167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Field of view [</a:t>
                      </a:r>
                      <a:r>
                        <a:rPr kumimoji="1" lang="en-US" altLang="ja-JP" sz="1400" b="0" i="0" u="none" strike="noStrike" cap="none" normalizeH="0" baseline="0" dirty="0" err="1"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pixcels</a:t>
                      </a: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1024x1024</a:t>
                      </a:r>
                    </a:p>
                  </a:txBody>
                  <a:tcP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1677">
                <a:tc>
                  <a:txBody>
                    <a:bodyPr/>
                    <a:lstStyle/>
                    <a:p>
                      <a:pPr marL="0" marR="0" lvl="0" indent="0" algn="ctr" defTabSz="914400" rtl="0" eaLnBrk="1" fontAlgn="base" latinLnBrk="0" hangingPunct="1">
                        <a:lnSpc>
                          <a:spcPts val="13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Field of view  [mm]</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ts val="1300"/>
                        </a:lnSpc>
                        <a:spcBef>
                          <a:spcPct val="0"/>
                        </a:spcBef>
                        <a:spcAft>
                          <a:spcPct val="0"/>
                        </a:spcAft>
                        <a:buClrTx/>
                        <a:buSzTx/>
                        <a:buFontTx/>
                        <a:buNone/>
                        <a:tabLst/>
                        <a:defRPr/>
                      </a:pPr>
                      <a:r>
                        <a:rPr kumimoji="1" lang="en-US" altLang="ja-JP" sz="1400" b="0" i="0" u="none" strike="noStrike" cap="none" normalizeH="0" baseline="0" dirty="0" smtClean="0">
                          <a:ln>
                            <a:noFill/>
                          </a:ln>
                          <a:solidFill>
                            <a:srgbClr val="000000"/>
                          </a:solidFill>
                          <a:effectLst/>
                          <a:latin typeface="Meiryo UI" panose="020B0604030504040204" pitchFamily="50" charset="-128"/>
                          <a:ea typeface="Meiryo UI" panose="020B0604030504040204" pitchFamily="50" charset="-128"/>
                          <a:cs typeface="Meiryo UI" panose="020B0604030504040204" pitchFamily="50" charset="-128"/>
                        </a:rPr>
                        <a:t>20x20</a:t>
                      </a:r>
                    </a:p>
                  </a:txBody>
                  <a:tcP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1" name="正方形/長方形 30"/>
          <p:cNvSpPr/>
          <p:nvPr/>
        </p:nvSpPr>
        <p:spPr>
          <a:xfrm>
            <a:off x="4860032" y="1844824"/>
            <a:ext cx="3288704" cy="769441"/>
          </a:xfrm>
          <a:prstGeom prst="rect">
            <a:avLst/>
          </a:prstGeom>
        </p:spPr>
        <p:txBody>
          <a:bodyPr wrap="square">
            <a:spAutoFit/>
          </a:bodyPr>
          <a:lstStyle/>
          <a:p>
            <a:pPr marL="342900" indent="-342900">
              <a:buFont typeface="Arial" pitchFamily="34" charset="0"/>
              <a:buChar char="•"/>
            </a:pPr>
            <a:r>
              <a:rPr lang="ja-JP" altLang="en-US" sz="2200" dirty="0" smtClean="0">
                <a:latin typeface="Meiryo UI" panose="020B0604030504040204" pitchFamily="50" charset="-128"/>
                <a:ea typeface="Meiryo UI" panose="020B0604030504040204" pitchFamily="50" charset="-128"/>
              </a:rPr>
              <a:t>バックライト法で撮影</a:t>
            </a:r>
            <a:endParaRPr lang="en-US" altLang="ja-JP" sz="2200" dirty="0">
              <a:latin typeface="Meiryo UI" panose="020B0604030504040204" pitchFamily="50" charset="-128"/>
              <a:ea typeface="Meiryo UI" panose="020B0604030504040204" pitchFamily="50" charset="-128"/>
            </a:endParaRPr>
          </a:p>
          <a:p>
            <a:pPr marL="342900" indent="-342900">
              <a:buFont typeface="Arial" pitchFamily="34" charset="0"/>
              <a:buChar char="•"/>
            </a:pPr>
            <a:r>
              <a:rPr lang="en-US" altLang="ja-JP" sz="2200" dirty="0" smtClean="0">
                <a:latin typeface="Meiryo UI" panose="020B0604030504040204" pitchFamily="50" charset="-128"/>
                <a:ea typeface="Meiryo UI" panose="020B0604030504040204" pitchFamily="50" charset="-128"/>
              </a:rPr>
              <a:t>1pixcel=20μm</a:t>
            </a:r>
          </a:p>
        </p:txBody>
      </p:sp>
      <p:pic>
        <p:nvPicPr>
          <p:cNvPr id="32" name="図 31"/>
          <p:cNvPicPr>
            <a:picLocks noChangeAspect="1"/>
          </p:cNvPicPr>
          <p:nvPr/>
        </p:nvPicPr>
        <p:blipFill rotWithShape="1">
          <a:blip r:embed="rId5">
            <a:extLst>
              <a:ext uri="{28A0092B-C50C-407E-A947-70E740481C1C}">
                <a14:useLocalDpi xmlns:a14="http://schemas.microsoft.com/office/drawing/2010/main" val="0"/>
              </a:ext>
            </a:extLst>
          </a:blip>
          <a:srcRect t="6522" r="25013" b="23124"/>
          <a:stretch/>
        </p:blipFill>
        <p:spPr>
          <a:xfrm>
            <a:off x="1115616" y="1888243"/>
            <a:ext cx="3168352" cy="2287963"/>
          </a:xfrm>
          <a:prstGeom prst="rect">
            <a:avLst/>
          </a:prstGeom>
        </p:spPr>
      </p:pic>
      <p:sp>
        <p:nvSpPr>
          <p:cNvPr id="18" name="正方形/長方形 17"/>
          <p:cNvSpPr/>
          <p:nvPr/>
        </p:nvSpPr>
        <p:spPr>
          <a:xfrm>
            <a:off x="791580" y="6442228"/>
            <a:ext cx="2052228" cy="400110"/>
          </a:xfrm>
          <a:prstGeom prst="rect">
            <a:avLst/>
          </a:prstGeom>
        </p:spPr>
        <p:txBody>
          <a:bodyPr wrap="square">
            <a:spAutoFit/>
          </a:bodyPr>
          <a:lstStyle/>
          <a:p>
            <a:r>
              <a:rPr lang="en-US" altLang="ja-JP" sz="2000" dirty="0" smtClean="0">
                <a:latin typeface="Meiryo UI" panose="020B0604030504040204" pitchFamily="50" charset="-128"/>
                <a:ea typeface="Meiryo UI" panose="020B0604030504040204" pitchFamily="50" charset="-128"/>
              </a:rPr>
              <a:t>Original Image</a:t>
            </a:r>
          </a:p>
        </p:txBody>
      </p:sp>
      <p:sp>
        <p:nvSpPr>
          <p:cNvPr id="21" name="正方形/長方形 20"/>
          <p:cNvSpPr/>
          <p:nvPr/>
        </p:nvSpPr>
        <p:spPr>
          <a:xfrm>
            <a:off x="3419872" y="6442228"/>
            <a:ext cx="1872208" cy="400110"/>
          </a:xfrm>
          <a:prstGeom prst="rect">
            <a:avLst/>
          </a:prstGeom>
        </p:spPr>
        <p:txBody>
          <a:bodyPr wrap="square">
            <a:spAutoFit/>
          </a:bodyPr>
          <a:lstStyle/>
          <a:p>
            <a:r>
              <a:rPr lang="en-US" altLang="ja-JP" sz="2000" dirty="0" smtClean="0">
                <a:latin typeface="Meiryo UI" panose="020B0604030504040204" pitchFamily="50" charset="-128"/>
                <a:ea typeface="Meiryo UI" panose="020B0604030504040204" pitchFamily="50" charset="-128"/>
              </a:rPr>
              <a:t>Binary Image</a:t>
            </a:r>
          </a:p>
        </p:txBody>
      </p:sp>
      <p:sp>
        <p:nvSpPr>
          <p:cNvPr id="23" name="角丸四角形 22"/>
          <p:cNvSpPr/>
          <p:nvPr/>
        </p:nvSpPr>
        <p:spPr>
          <a:xfrm>
            <a:off x="936474" y="1844824"/>
            <a:ext cx="3563518" cy="2336194"/>
          </a:xfrm>
          <a:prstGeom prst="roundRect">
            <a:avLst>
              <a:gd name="adj" fmla="val 6456"/>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p:nvSpPr>
        <p:spPr>
          <a:xfrm>
            <a:off x="3561234" y="3182689"/>
            <a:ext cx="72008" cy="720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8388424" y="748022"/>
            <a:ext cx="864096" cy="338554"/>
          </a:xfrm>
          <a:prstGeom prst="rect">
            <a:avLst/>
          </a:prstGeom>
          <a:noFill/>
        </p:spPr>
        <p:txBody>
          <a:bodyPr wrap="square" rtlCol="0">
            <a:spAutoFit/>
          </a:bodyPr>
          <a:lstStyle/>
          <a:p>
            <a:r>
              <a:rPr kumimoji="1" lang="en-US" altLang="ja-JP" sz="1600" dirty="0" smtClean="0">
                <a:solidFill>
                  <a:schemeClr val="bg1"/>
                </a:solidFill>
                <a:latin typeface="Meiryo UI" panose="020B0604030504040204" pitchFamily="50" charset="-128"/>
                <a:ea typeface="Meiryo UI" panose="020B0604030504040204" pitchFamily="50" charset="-128"/>
              </a:rPr>
              <a:t>10/16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5775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indent="360363" algn="l"/>
            <a:r>
              <a:rPr kumimoji="1" lang="ja-JP" altLang="en-US" b="1" dirty="0" smtClean="0">
                <a:solidFill>
                  <a:schemeClr val="accent6">
                    <a:lumMod val="75000"/>
                  </a:schemeClr>
                </a:solidFill>
                <a:latin typeface="Meiryo UI" panose="020B0604030504040204" pitchFamily="50" charset="-128"/>
                <a:ea typeface="Meiryo UI" panose="020B0604030504040204" pitchFamily="50" charset="-128"/>
              </a:rPr>
              <a:t>目次</a:t>
            </a:r>
            <a:endParaRPr kumimoji="1" lang="ja-JP" altLang="en-US" b="1" dirty="0">
              <a:solidFill>
                <a:schemeClr val="accent6">
                  <a:lumMod val="75000"/>
                </a:schemeClr>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452438" y="1413024"/>
            <a:ext cx="8229600" cy="5040312"/>
          </a:xfrm>
        </p:spPr>
        <p:txBody>
          <a:bodyPr/>
          <a:lstStyle/>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研究背景・目的</a:t>
            </a:r>
            <a:endParaRPr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kumimoji="1" lang="ja-JP" altLang="en-US" sz="2800" dirty="0" smtClean="0">
                <a:solidFill>
                  <a:schemeClr val="bg2"/>
                </a:solidFill>
                <a:latin typeface="Meiryo UI" panose="020B0604030504040204" pitchFamily="50" charset="-128"/>
                <a:ea typeface="Meiryo UI" panose="020B0604030504040204" pitchFamily="50" charset="-128"/>
              </a:rPr>
              <a:t>実験設備・条件</a:t>
            </a:r>
            <a:endParaRPr kumimoji="1"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a:solidFill>
                  <a:schemeClr val="bg2"/>
                </a:solidFill>
                <a:latin typeface="Meiryo UI" panose="020B0604030504040204" pitchFamily="50" charset="-128"/>
                <a:ea typeface="Meiryo UI" panose="020B0604030504040204" pitchFamily="50" charset="-128"/>
              </a:rPr>
              <a:t>実験・解析手法</a:t>
            </a:r>
            <a:endParaRPr lang="en-US" altLang="ja-JP" sz="2800" dirty="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latin typeface="Meiryo UI" panose="020B0604030504040204" pitchFamily="50" charset="-128"/>
                <a:ea typeface="Meiryo UI" panose="020B0604030504040204" pitchFamily="50" charset="-128"/>
              </a:rPr>
              <a:t>実験結果・考察</a:t>
            </a:r>
            <a:endParaRPr lang="en-US" altLang="ja-JP" sz="2800" dirty="0" smtClean="0">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まとめ</a:t>
            </a:r>
            <a:endParaRPr lang="en-US" altLang="ja-JP" sz="2800" dirty="0" smtClean="0">
              <a:solidFill>
                <a:schemeClr val="bg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60165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595380" y="2053084"/>
            <a:ext cx="3992799" cy="2167764"/>
          </a:xfrm>
          <a:prstGeom prst="rect">
            <a:avLst/>
          </a:prstGeom>
        </p:spPr>
      </p:pic>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smtClean="0">
                <a:solidFill>
                  <a:schemeClr val="bg1"/>
                </a:solidFill>
                <a:latin typeface="Meiryo UI" panose="020B0604030504040204" pitchFamily="50" charset="-128"/>
                <a:ea typeface="Meiryo UI" panose="020B0604030504040204" pitchFamily="50" charset="-128"/>
              </a:rPr>
              <a:t>11/16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endParaRPr kumimoji="1" lang="ja-JP" altLang="en-US" sz="1800" dirty="0">
              <a:ea typeface="Meiryo UI" panose="020B0604030504040204" pitchFamily="50" charset="-128"/>
            </a:endParaRPr>
          </a:p>
        </p:txBody>
      </p:sp>
      <p:sp>
        <p:nvSpPr>
          <p:cNvPr id="21" name="コンテンツ プレースホルダー 2"/>
          <p:cNvSpPr txBox="1">
            <a:spLocks/>
          </p:cNvSpPr>
          <p:nvPr/>
        </p:nvSpPr>
        <p:spPr bwMode="auto">
          <a:xfrm>
            <a:off x="213652" y="1268760"/>
            <a:ext cx="428634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翼面上液挙動　</a:t>
            </a:r>
            <a:r>
              <a:rPr lang="en-US" altLang="ja-JP" sz="2400" b="1" kern="0" dirty="0" smtClean="0">
                <a:solidFill>
                  <a:schemeClr val="accent6">
                    <a:lumMod val="75000"/>
                  </a:schemeClr>
                </a:solidFill>
                <a:latin typeface="+mj-lt"/>
                <a:ea typeface="Meiryo UI" panose="020B0604030504040204" pitchFamily="50" charset="-128"/>
              </a:rPr>
              <a:t>(S.S.)</a:t>
            </a:r>
          </a:p>
        </p:txBody>
      </p:sp>
      <p:sp>
        <p:nvSpPr>
          <p:cNvPr id="29" name="正方形/長方形 28"/>
          <p:cNvSpPr/>
          <p:nvPr/>
        </p:nvSpPr>
        <p:spPr>
          <a:xfrm>
            <a:off x="683568" y="4365104"/>
            <a:ext cx="3816424" cy="1938992"/>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前縁付近は液膜</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液脈へ</a:t>
            </a:r>
            <a:r>
              <a:rPr lang="ja-JP" altLang="en-US" sz="2400" dirty="0" smtClean="0">
                <a:latin typeface="Meiryo UI" panose="020B0604030504040204" pitchFamily="50" charset="-128"/>
                <a:ea typeface="Meiryo UI" panose="020B0604030504040204" pitchFamily="50" charset="-128"/>
              </a:rPr>
              <a:t>と遷移し、下流へ</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液脈は下流に流れるにつれ隣接する液脈と合流するため本数が減少する</a:t>
            </a:r>
            <a:endParaRPr lang="en-US" altLang="ja-JP" sz="2400" dirty="0" smtClean="0">
              <a:latin typeface="Meiryo UI" panose="020B0604030504040204" pitchFamily="50" charset="-128"/>
              <a:ea typeface="Meiryo UI" panose="020B0604030504040204" pitchFamily="50" charset="-128"/>
            </a:endParaRPr>
          </a:p>
        </p:txBody>
      </p:sp>
      <p:pic>
        <p:nvPicPr>
          <p:cNvPr id="31" name="図 30"/>
          <p:cNvPicPr>
            <a:picLocks noChangeAspect="1"/>
          </p:cNvPicPr>
          <p:nvPr/>
        </p:nvPicPr>
        <p:blipFill rotWithShape="1">
          <a:blip r:embed="rId9">
            <a:extLst>
              <a:ext uri="{28A0092B-C50C-407E-A947-70E740481C1C}">
                <a14:useLocalDpi xmlns:a14="http://schemas.microsoft.com/office/drawing/2010/main" val="0"/>
              </a:ext>
            </a:extLst>
          </a:blip>
          <a:srcRect l="12655" t="11948" r="12695" b="18928"/>
          <a:stretch/>
        </p:blipFill>
        <p:spPr>
          <a:xfrm>
            <a:off x="4757118" y="2060848"/>
            <a:ext cx="4147046" cy="2160000"/>
          </a:xfrm>
          <a:prstGeom prst="rect">
            <a:avLst/>
          </a:prstGeom>
        </p:spPr>
      </p:pic>
      <p:sp>
        <p:nvSpPr>
          <p:cNvPr id="32" name="正方形/長方形 31"/>
          <p:cNvSpPr/>
          <p:nvPr/>
        </p:nvSpPr>
        <p:spPr>
          <a:xfrm>
            <a:off x="4788024" y="4365104"/>
            <a:ext cx="3816424" cy="1938992"/>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液膜</a:t>
            </a:r>
            <a:r>
              <a:rPr lang="en-US" altLang="ja-JP" sz="2400" dirty="0" smtClean="0">
                <a:latin typeface="Meiryo UI" panose="020B0604030504040204" pitchFamily="50" charset="-128"/>
                <a:ea typeface="Meiryo UI" panose="020B0604030504040204" pitchFamily="50" charset="-128"/>
              </a:rPr>
              <a:t>, </a:t>
            </a:r>
            <a:r>
              <a:rPr lang="ja-JP" altLang="en-US" sz="2400" dirty="0" smtClean="0">
                <a:latin typeface="Meiryo UI" panose="020B0604030504040204" pitchFamily="50" charset="-128"/>
                <a:ea typeface="Meiryo UI" panose="020B0604030504040204" pitchFamily="50" charset="-128"/>
              </a:rPr>
              <a:t>液脈は見られない</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液滴は下流へ流されながら液滴の合体を繰り返し大きくなる</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下流へ行く</a:t>
            </a:r>
            <a:r>
              <a:rPr lang="ja-JP" altLang="en-US" sz="2400" dirty="0" smtClean="0">
                <a:latin typeface="Meiryo UI" panose="020B0604030504040204" pitchFamily="50" charset="-128"/>
                <a:ea typeface="Meiryo UI" panose="020B0604030504040204" pitchFamily="50" charset="-128"/>
              </a:rPr>
              <a:t>ほど減速する</a:t>
            </a:r>
            <a:endParaRPr lang="en-US" altLang="ja-JP" sz="2400" dirty="0" smtClean="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6205604" y="1721775"/>
            <a:ext cx="1071736"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撥水翼</a:t>
            </a:r>
            <a:endParaRPr kumimoji="1" lang="en-US" altLang="ja-JP" sz="2000" dirty="0" smtClean="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1713106" y="1700808"/>
            <a:ext cx="1604234"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通常翼</a:t>
            </a:r>
            <a:endParaRPr kumimoji="1" lang="en-US" altLang="ja-JP" sz="2000" dirty="0" smtClean="0">
              <a:latin typeface="Meiryo UI" panose="020B0604030504040204" pitchFamily="50" charset="-128"/>
              <a:ea typeface="Meiryo UI" panose="020B0604030504040204" pitchFamily="50" charset="-128"/>
            </a:endParaRPr>
          </a:p>
        </p:txBody>
      </p:sp>
      <p:cxnSp>
        <p:nvCxnSpPr>
          <p:cNvPr id="15" name="直線コネクタ 14"/>
          <p:cNvCxnSpPr/>
          <p:nvPr/>
        </p:nvCxnSpPr>
        <p:spPr>
          <a:xfrm>
            <a:off x="683568" y="2348880"/>
            <a:ext cx="381642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5" name="DSC_1903_repellent_s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788024" y="2061898"/>
            <a:ext cx="4157657" cy="2158950"/>
          </a:xfrm>
          <a:prstGeom prst="rect">
            <a:avLst/>
          </a:prstGeom>
        </p:spPr>
      </p:pic>
      <p:pic>
        <p:nvPicPr>
          <p:cNvPr id="2" name="normal ss for presentation.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04907" y="2053084"/>
            <a:ext cx="3992400" cy="2167402"/>
          </a:xfrm>
          <a:prstGeom prst="rect">
            <a:avLst/>
          </a:prstGeom>
        </p:spPr>
      </p:pic>
    </p:spTree>
    <p:extLst>
      <p:ext uri="{BB962C8B-B14F-4D97-AF65-F5344CB8AC3E}">
        <p14:creationId xmlns:p14="http://schemas.microsoft.com/office/powerpoint/2010/main" val="61334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99"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md type="call" cmd="stop">
                                      <p:cBhvr>
                                        <p:cTn id="16" dur="1">
                                          <p:stCondLst>
                                            <p:cond delay="499"/>
                                          </p:stCondLst>
                                        </p:cTn>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9999" fill="hold"/>
                                        <p:tgtEl>
                                          <p:spTgt spid="35"/>
                                        </p:tgtEl>
                                      </p:cBhvr>
                                    </p:cmd>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35"/>
                                        </p:tgtEl>
                                      </p:cBhvr>
                                    </p:animEffect>
                                    <p:set>
                                      <p:cBhvr>
                                        <p:cTn id="40" dur="1" fill="hold">
                                          <p:stCondLst>
                                            <p:cond delay="499"/>
                                          </p:stCondLst>
                                        </p:cTn>
                                        <p:tgtEl>
                                          <p:spTgt spid="35"/>
                                        </p:tgtEl>
                                        <p:attrNameLst>
                                          <p:attrName>style.visibility</p:attrName>
                                        </p:attrNameLst>
                                      </p:cBhvr>
                                      <p:to>
                                        <p:strVal val="hidden"/>
                                      </p:to>
                                    </p:set>
                                    <p:cmd type="call" cmd="stop">
                                      <p:cBhvr>
                                        <p:cTn id="41" dur="1">
                                          <p:stCondLst>
                                            <p:cond delay="499"/>
                                          </p:stCondLst>
                                        </p:cTn>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35"/>
                </p:tgtEl>
              </p:cMediaNode>
            </p:video>
            <p:video>
              <p:cMediaNode vol="80000">
                <p:cTn id="43"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smtClean="0">
                <a:solidFill>
                  <a:schemeClr val="bg1"/>
                </a:solidFill>
                <a:latin typeface="Meiryo UI" panose="020B0604030504040204" pitchFamily="50" charset="-128"/>
                <a:ea typeface="Meiryo UI" panose="020B0604030504040204" pitchFamily="50" charset="-128"/>
              </a:rPr>
              <a:t>12/16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endParaRPr kumimoji="1" lang="ja-JP" altLang="en-US" sz="1800" dirty="0">
              <a:ea typeface="Meiryo UI" panose="020B0604030504040204" pitchFamily="50" charset="-128"/>
            </a:endParaRPr>
          </a:p>
        </p:txBody>
      </p:sp>
      <p:sp>
        <p:nvSpPr>
          <p:cNvPr id="21" name="コンテンツ プレースホルダー 2"/>
          <p:cNvSpPr txBox="1">
            <a:spLocks/>
          </p:cNvSpPr>
          <p:nvPr/>
        </p:nvSpPr>
        <p:spPr bwMode="auto">
          <a:xfrm>
            <a:off x="213652" y="1268760"/>
            <a:ext cx="428634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翼面上液挙動　</a:t>
            </a:r>
            <a:r>
              <a:rPr lang="en-US" altLang="ja-JP" sz="2400" b="1" kern="0" dirty="0" smtClean="0">
                <a:solidFill>
                  <a:schemeClr val="accent6">
                    <a:lumMod val="75000"/>
                  </a:schemeClr>
                </a:solidFill>
                <a:latin typeface="+mj-lt"/>
                <a:ea typeface="Meiryo UI" panose="020B0604030504040204" pitchFamily="50" charset="-128"/>
              </a:rPr>
              <a:t>(P.S.)</a:t>
            </a:r>
          </a:p>
        </p:txBody>
      </p:sp>
      <p:pic>
        <p:nvPicPr>
          <p:cNvPr id="9" name="図 8"/>
          <p:cNvPicPr>
            <a:picLocks noChangeAspect="1"/>
          </p:cNvPicPr>
          <p:nvPr/>
        </p:nvPicPr>
        <p:blipFill rotWithShape="1">
          <a:blip r:embed="rId7">
            <a:extLst>
              <a:ext uri="{28A0092B-C50C-407E-A947-70E740481C1C}">
                <a14:useLocalDpi xmlns:a14="http://schemas.microsoft.com/office/drawing/2010/main" val="0"/>
              </a:ext>
            </a:extLst>
          </a:blip>
          <a:srcRect r="2688" b="15501"/>
          <a:stretch/>
        </p:blipFill>
        <p:spPr>
          <a:xfrm>
            <a:off x="4860032" y="2133080"/>
            <a:ext cx="4127455" cy="2016000"/>
          </a:xfrm>
          <a:prstGeom prst="rect">
            <a:avLst/>
          </a:prstGeom>
        </p:spPr>
      </p:pic>
      <p:sp>
        <p:nvSpPr>
          <p:cNvPr id="15" name="正方形/長方形 14"/>
          <p:cNvSpPr/>
          <p:nvPr/>
        </p:nvSpPr>
        <p:spPr>
          <a:xfrm>
            <a:off x="4805660" y="4293096"/>
            <a:ext cx="3831363" cy="1938992"/>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液膜は見られない</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下流へ行く</a:t>
            </a:r>
            <a:r>
              <a:rPr lang="ja-JP" altLang="en-US" sz="2400" dirty="0" smtClean="0">
                <a:latin typeface="Meiryo UI" panose="020B0604030504040204" pitchFamily="50" charset="-128"/>
                <a:ea typeface="Meiryo UI" panose="020B0604030504040204" pitchFamily="50" charset="-128"/>
              </a:rPr>
              <a:t>ほど液滴は加速</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翼面上</a:t>
            </a:r>
            <a:r>
              <a:rPr lang="ja-JP" altLang="en-US" sz="2400" dirty="0" smtClean="0">
                <a:latin typeface="Meiryo UI" panose="020B0604030504040204" pitchFamily="50" charset="-128"/>
                <a:ea typeface="Meiryo UI" panose="020B0604030504040204" pitchFamily="50" charset="-128"/>
              </a:rPr>
              <a:t>が噴霧液滴で濡れているため、下流に行くにつれ液滴は大きくなる</a:t>
            </a:r>
            <a:endParaRPr lang="en-US" altLang="ja-JP" sz="2400" dirty="0" smtClean="0">
              <a:latin typeface="Meiryo UI" panose="020B0604030504040204" pitchFamily="50" charset="-128"/>
              <a:ea typeface="Meiryo UI" panose="020B0604030504040204" pitchFamily="50" charset="-128"/>
            </a:endParaRPr>
          </a:p>
        </p:txBody>
      </p:sp>
      <p:sp>
        <p:nvSpPr>
          <p:cNvPr id="17" name="正方形/長方形 16"/>
          <p:cNvSpPr/>
          <p:nvPr/>
        </p:nvSpPr>
        <p:spPr>
          <a:xfrm>
            <a:off x="395536" y="4293096"/>
            <a:ext cx="3831363" cy="461665"/>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ほぼ全面で液膜</a:t>
            </a:r>
            <a:endParaRPr lang="en-US" altLang="ja-JP" sz="2400" dirty="0" smtClean="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6205604" y="1721775"/>
            <a:ext cx="1071736"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撥水翼</a:t>
            </a:r>
            <a:endParaRPr kumimoji="1" lang="en-US" altLang="ja-JP" sz="2000" dirty="0" smtClean="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713106" y="1700808"/>
            <a:ext cx="1604234"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通常翼</a:t>
            </a:r>
            <a:endParaRPr kumimoji="1" lang="en-US" altLang="ja-JP" sz="2000" dirty="0" smtClean="0">
              <a:latin typeface="Meiryo UI" panose="020B0604030504040204" pitchFamily="50" charset="-128"/>
              <a:ea typeface="Meiryo UI" panose="020B0604030504040204" pitchFamily="50" charset="-128"/>
            </a:endParaRPr>
          </a:p>
        </p:txBody>
      </p:sp>
      <p:pic>
        <p:nvPicPr>
          <p:cNvPr id="4" name="DSC_1913_repellent_p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860030" y="2137748"/>
            <a:ext cx="4132038" cy="1962000"/>
          </a:xfrm>
          <a:prstGeom prst="rect">
            <a:avLst/>
          </a:prstGeom>
        </p:spPr>
      </p:pic>
      <p:pic>
        <p:nvPicPr>
          <p:cNvPr id="6" name="図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960" y="2133080"/>
            <a:ext cx="4140000" cy="2038466"/>
          </a:xfrm>
          <a:prstGeom prst="rect">
            <a:avLst/>
          </a:prstGeom>
        </p:spPr>
      </p:pic>
      <p:pic>
        <p:nvPicPr>
          <p:cNvPr id="3" name="normal PS.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63960" y="2133080"/>
            <a:ext cx="4140000" cy="2038375"/>
          </a:xfrm>
          <a:prstGeom prst="rect">
            <a:avLst/>
          </a:prstGeom>
        </p:spPr>
      </p:pic>
    </p:spTree>
    <p:extLst>
      <p:ext uri="{BB962C8B-B14F-4D97-AF65-F5344CB8AC3E}">
        <p14:creationId xmlns:p14="http://schemas.microsoft.com/office/powerpoint/2010/main" val="331369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99" fill="hold"/>
                                        <p:tgtEl>
                                          <p:spTgt spid="3"/>
                                        </p:tgtEl>
                                      </p:cBhvr>
                                    </p:cmd>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md type="call" cmd="stop">
                                      <p:cBhvr>
                                        <p:cTn id="17" dur="1">
                                          <p:stCondLst>
                                            <p:cond delay="499"/>
                                          </p:stCondLst>
                                        </p:cTn>
                                        <p:tgtEl>
                                          <p:spTgt spid="3"/>
                                        </p:tgtEl>
                                      </p:cBhvr>
                                    </p:cmd>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999" fill="hold"/>
                                        <p:tgtEl>
                                          <p:spTgt spid="4"/>
                                        </p:tgtEl>
                                      </p:cBhvr>
                                    </p:cmd>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md type="call" cmd="stop">
                                      <p:cBhvr>
                                        <p:cTn id="32" dur="1">
                                          <p:stCondLst>
                                            <p:cond delay="499"/>
                                          </p:stCondLst>
                                        </p:cTn>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repeatCount="indefinite" fill="hold" display="0">
                  <p:stCondLst>
                    <p:cond delay="indefinite"/>
                  </p:stCondLst>
                </p:cTn>
                <p:tgtEl>
                  <p:spTgt spid="4"/>
                </p:tgtEl>
              </p:cMediaNode>
            </p:video>
            <p:seq concurrent="1" nextAc="seek">
              <p:cTn id="34" restart="whenNotActive" fill="hold" evtFilter="cancelBubble" nodeType="interactiveSeq">
                <p:stCondLst>
                  <p:cond evt="onClick" delay="0">
                    <p:tgtEl>
                      <p:spTgt spid="3"/>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3"/>
                                        </p:tgtEl>
                                      </p:cBhvr>
                                    </p:cmd>
                                  </p:childTnLst>
                                </p:cTn>
                              </p:par>
                            </p:childTnLst>
                          </p:cTn>
                        </p:par>
                      </p:childTnLst>
                    </p:cTn>
                  </p:par>
                </p:childTnLst>
              </p:cTn>
              <p:nextCondLst>
                <p:cond evt="onClick" delay="0">
                  <p:tgtEl>
                    <p:spTgt spid="3"/>
                  </p:tgtEl>
                </p:cond>
              </p:nextCondLst>
            </p:seq>
            <p:video>
              <p:cMediaNode vol="80000">
                <p:cTn id="39" repeatCount="indefinite"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smtClean="0">
                <a:solidFill>
                  <a:schemeClr val="bg1"/>
                </a:solidFill>
                <a:latin typeface="Meiryo UI" panose="020B0604030504040204" pitchFamily="50" charset="-128"/>
                <a:ea typeface="Meiryo UI" panose="020B0604030504040204" pitchFamily="50" charset="-128"/>
              </a:rPr>
              <a:t>13/16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endParaRPr kumimoji="1" lang="ja-JP" altLang="en-US" sz="1800" dirty="0">
              <a:ea typeface="Meiryo UI" panose="020B0604030504040204" pitchFamily="50" charset="-128"/>
            </a:endParaRPr>
          </a:p>
        </p:txBody>
      </p:sp>
      <p:sp>
        <p:nvSpPr>
          <p:cNvPr id="21" name="コンテンツ プレースホルダー 2"/>
          <p:cNvSpPr txBox="1">
            <a:spLocks/>
          </p:cNvSpPr>
          <p:nvPr/>
        </p:nvSpPr>
        <p:spPr bwMode="auto">
          <a:xfrm>
            <a:off x="213651" y="1268760"/>
            <a:ext cx="5133317"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後縁付近の液挙動</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9" name="正方形/長方形 8"/>
          <p:cNvSpPr/>
          <p:nvPr/>
        </p:nvSpPr>
        <p:spPr>
          <a:xfrm>
            <a:off x="4739680" y="4477495"/>
            <a:ext cx="4080792" cy="1938992"/>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液</a:t>
            </a:r>
            <a:r>
              <a:rPr lang="ja-JP" altLang="en-US" sz="2400" dirty="0">
                <a:latin typeface="Meiryo UI" panose="020B0604030504040204" pitchFamily="50" charset="-128"/>
                <a:ea typeface="Meiryo UI" panose="020B0604030504040204" pitchFamily="50" charset="-128"/>
              </a:rPr>
              <a:t>だまりはスパン方向</a:t>
            </a:r>
            <a:r>
              <a:rPr lang="ja-JP" altLang="en-US" sz="2400" dirty="0" smtClean="0">
                <a:latin typeface="Meiryo UI" panose="020B0604030504040204" pitchFamily="50" charset="-128"/>
                <a:ea typeface="Meiryo UI" panose="020B0604030504040204" pitchFamily="50" charset="-128"/>
              </a:rPr>
              <a:t>に</a:t>
            </a:r>
            <a:r>
              <a:rPr lang="en-US" altLang="ja-JP" sz="2400" dirty="0" smtClean="0">
                <a:latin typeface="Meiryo UI" panose="020B0604030504040204" pitchFamily="50" charset="-128"/>
                <a:ea typeface="Meiryo UI" panose="020B0604030504040204" pitchFamily="50" charset="-128"/>
              </a:rPr>
              <a:t>2mm</a:t>
            </a:r>
            <a:r>
              <a:rPr lang="ja-JP" altLang="en-US" sz="2400" dirty="0" smtClean="0">
                <a:latin typeface="Meiryo UI" panose="020B0604030504040204" pitchFamily="50" charset="-128"/>
                <a:ea typeface="Meiryo UI" panose="020B0604030504040204" pitchFamily="50" charset="-128"/>
              </a:rPr>
              <a:t>程度</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それぞれ</a:t>
            </a:r>
            <a:r>
              <a:rPr lang="ja-JP" altLang="en-US" sz="2400" dirty="0">
                <a:latin typeface="Meiryo UI" panose="020B0604030504040204" pitchFamily="50" charset="-128"/>
                <a:ea typeface="Meiryo UI" panose="020B0604030504040204" pitchFamily="50" charset="-128"/>
              </a:rPr>
              <a:t>の</a:t>
            </a:r>
            <a:r>
              <a:rPr lang="ja-JP" altLang="en-US" sz="2400" dirty="0" smtClean="0">
                <a:latin typeface="Meiryo UI" panose="020B0604030504040204" pitchFamily="50" charset="-128"/>
                <a:ea typeface="Meiryo UI" panose="020B0604030504040204" pitchFamily="50" charset="-128"/>
              </a:rPr>
              <a:t>液</a:t>
            </a:r>
            <a:r>
              <a:rPr lang="ja-JP" altLang="en-US" sz="2400" dirty="0">
                <a:latin typeface="Meiryo UI" panose="020B0604030504040204" pitchFamily="50" charset="-128"/>
                <a:ea typeface="Meiryo UI" panose="020B0604030504040204" pitchFamily="50" charset="-128"/>
              </a:rPr>
              <a:t>だまり</a:t>
            </a:r>
            <a:r>
              <a:rPr lang="ja-JP" altLang="en-US" sz="2400" dirty="0" smtClean="0">
                <a:latin typeface="Meiryo UI" panose="020B0604030504040204" pitchFamily="50" charset="-128"/>
                <a:ea typeface="Meiryo UI" panose="020B0604030504040204" pitchFamily="50" charset="-128"/>
              </a:rPr>
              <a:t>から飛散</a:t>
            </a:r>
            <a:endParaRPr lang="en-US" altLang="ja-JP" sz="2400" dirty="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液糸</a:t>
            </a:r>
            <a:r>
              <a:rPr lang="en-US" altLang="ja-JP" sz="2400" dirty="0" smtClean="0">
                <a:latin typeface="Meiryo UI" panose="020B0604030504040204" pitchFamily="50" charset="-128"/>
                <a:ea typeface="Meiryo UI" panose="020B0604030504040204" pitchFamily="50" charset="-128"/>
              </a:rPr>
              <a:t>(Ligament)</a:t>
            </a:r>
            <a:r>
              <a:rPr lang="ja-JP" altLang="en-US" sz="2400" dirty="0" smtClean="0">
                <a:latin typeface="Meiryo UI" panose="020B0604030504040204" pitchFamily="50" charset="-128"/>
                <a:ea typeface="Meiryo UI" panose="020B0604030504040204" pitchFamily="50" charset="-128"/>
              </a:rPr>
              <a:t>が進展し千切れるように微粒化</a:t>
            </a:r>
            <a:endParaRPr lang="en-US" altLang="ja-JP" sz="2400"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7550434" y="3970481"/>
            <a:ext cx="786842" cy="461665"/>
          </a:xfrm>
          <a:prstGeom prst="rect">
            <a:avLst/>
          </a:prstGeom>
          <a:noFill/>
        </p:spPr>
        <p:txBody>
          <a:bodyPr wrap="square" rtlCol="0">
            <a:spAutoFit/>
          </a:bodyPr>
          <a:lstStyle/>
          <a:p>
            <a:r>
              <a:rPr kumimoji="1" lang="en-US" altLang="ja-JP" sz="2400" dirty="0" smtClean="0">
                <a:solidFill>
                  <a:schemeClr val="bg1"/>
                </a:solidFill>
                <a:latin typeface="Meiryo UI" pitchFamily="50" charset="-128"/>
                <a:ea typeface="Meiryo UI" pitchFamily="50" charset="-128"/>
                <a:cs typeface="Meiryo UI" pitchFamily="50" charset="-128"/>
              </a:rPr>
              <a:t>S.S.</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12" name="テキスト ボックス 11"/>
          <p:cNvSpPr txBox="1"/>
          <p:nvPr/>
        </p:nvSpPr>
        <p:spPr>
          <a:xfrm>
            <a:off x="3281102" y="3967979"/>
            <a:ext cx="786842" cy="461665"/>
          </a:xfrm>
          <a:prstGeom prst="rect">
            <a:avLst/>
          </a:prstGeom>
          <a:noFill/>
        </p:spPr>
        <p:txBody>
          <a:bodyPr wrap="square" rtlCol="0">
            <a:spAutoFit/>
          </a:bodyPr>
          <a:lstStyle/>
          <a:p>
            <a:r>
              <a:rPr kumimoji="1" lang="en-US" altLang="ja-JP" sz="2400" dirty="0" smtClean="0">
                <a:solidFill>
                  <a:schemeClr val="bg1"/>
                </a:solidFill>
                <a:latin typeface="Meiryo UI" pitchFamily="50" charset="-128"/>
                <a:ea typeface="Meiryo UI" pitchFamily="50" charset="-128"/>
                <a:cs typeface="Meiryo UI" pitchFamily="50" charset="-128"/>
              </a:rPr>
              <a:t>S.S.</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13" name="テキスト ボックス 12"/>
          <p:cNvSpPr txBox="1"/>
          <p:nvPr/>
        </p:nvSpPr>
        <p:spPr>
          <a:xfrm>
            <a:off x="5891493" y="1649767"/>
            <a:ext cx="1777165" cy="707886"/>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撥水翼（</a:t>
            </a:r>
            <a:r>
              <a:rPr kumimoji="1" lang="en-US" altLang="ja-JP" sz="2000" dirty="0" smtClean="0">
                <a:latin typeface="Meiryo UI" panose="020B0604030504040204" pitchFamily="50" charset="-128"/>
                <a:ea typeface="Meiryo UI" panose="020B0604030504040204" pitchFamily="50" charset="-128"/>
              </a:rPr>
              <a:t>S.S.</a:t>
            </a:r>
            <a:r>
              <a:rPr kumimoji="1" lang="ja-JP" altLang="en-US" sz="2000" dirty="0" smtClean="0">
                <a:latin typeface="Meiryo UI" panose="020B0604030504040204" pitchFamily="50" charset="-128"/>
                <a:ea typeface="Meiryo UI" panose="020B0604030504040204" pitchFamily="50" charset="-128"/>
              </a:rPr>
              <a:t>）</a:t>
            </a:r>
            <a:endParaRPr kumimoji="1" lang="en-US" altLang="ja-JP" sz="2000" dirty="0" smtClean="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1698341" y="1628800"/>
            <a:ext cx="1895504"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通常翼（</a:t>
            </a:r>
            <a:r>
              <a:rPr kumimoji="1" lang="en-US" altLang="ja-JP" sz="2000" dirty="0" smtClean="0">
                <a:latin typeface="Meiryo UI" panose="020B0604030504040204" pitchFamily="50" charset="-128"/>
                <a:ea typeface="Meiryo UI" panose="020B0604030504040204" pitchFamily="50" charset="-128"/>
              </a:rPr>
              <a:t>S.S</a:t>
            </a:r>
            <a:r>
              <a:rPr kumimoji="1" lang="ja-JP" altLang="en-US" sz="2000" dirty="0" smtClean="0">
                <a:latin typeface="Meiryo UI" panose="020B0604030504040204" pitchFamily="50" charset="-128"/>
                <a:ea typeface="Meiryo UI" panose="020B0604030504040204" pitchFamily="50" charset="-128"/>
              </a:rPr>
              <a:t>）</a:t>
            </a:r>
            <a:endParaRPr kumimoji="1" lang="en-US" altLang="ja-JP" sz="2000" dirty="0" smtClean="0">
              <a:latin typeface="Meiryo UI" panose="020B0604030504040204" pitchFamily="50" charset="-128"/>
              <a:ea typeface="Meiryo UI" panose="020B0604030504040204" pitchFamily="50" charset="-128"/>
            </a:endParaRPr>
          </a:p>
        </p:txBody>
      </p:sp>
      <p:sp>
        <p:nvSpPr>
          <p:cNvPr id="16" name="正方形/長方形 15"/>
          <p:cNvSpPr/>
          <p:nvPr/>
        </p:nvSpPr>
        <p:spPr>
          <a:xfrm>
            <a:off x="395536" y="4477495"/>
            <a:ext cx="4320480" cy="1200329"/>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液だまりはスパン方向につながる</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en-US" altLang="ja-JP" sz="2400" dirty="0">
                <a:latin typeface="Meiryo UI" panose="020B0604030504040204" pitchFamily="50" charset="-128"/>
                <a:ea typeface="Meiryo UI" panose="020B0604030504040204" pitchFamily="50" charset="-128"/>
              </a:rPr>
              <a:t>Bag</a:t>
            </a:r>
            <a:r>
              <a:rPr lang="ja-JP" altLang="en-US" sz="2400" dirty="0">
                <a:latin typeface="Meiryo UI" panose="020B0604030504040204" pitchFamily="50" charset="-128"/>
                <a:ea typeface="Meiryo UI" panose="020B0604030504040204" pitchFamily="50" charset="-128"/>
              </a:rPr>
              <a:t>ができる位置は不変</a:t>
            </a:r>
            <a:endParaRPr lang="en-US" altLang="ja-JP" sz="2400" dirty="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en-US" altLang="ja-JP" sz="2400" dirty="0" smtClean="0">
                <a:latin typeface="Meiryo UI" panose="020B0604030504040204" pitchFamily="50" charset="-128"/>
                <a:ea typeface="Meiryo UI" panose="020B0604030504040204" pitchFamily="50" charset="-128"/>
              </a:rPr>
              <a:t>Bag</a:t>
            </a:r>
            <a:r>
              <a:rPr lang="ja-JP" altLang="en-US" sz="2400" dirty="0" smtClean="0">
                <a:latin typeface="Meiryo UI" panose="020B0604030504040204" pitchFamily="50" charset="-128"/>
                <a:ea typeface="Meiryo UI" panose="020B0604030504040204" pitchFamily="50" charset="-128"/>
              </a:rPr>
              <a:t>を形成したのち微粒化</a:t>
            </a:r>
            <a:endParaRPr lang="en-US" altLang="ja-JP" sz="2400" dirty="0" smtClean="0">
              <a:latin typeface="Meiryo UI" panose="020B0604030504040204" pitchFamily="50" charset="-128"/>
              <a:ea typeface="Meiryo UI" panose="020B0604030504040204" pitchFamily="50" charset="-128"/>
            </a:endParaRPr>
          </a:p>
        </p:txBody>
      </p:sp>
      <p:pic>
        <p:nvPicPr>
          <p:cNvPr id="4" name="20170612_normal_1_1_rot_trim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5776" y="2019099"/>
            <a:ext cx="3780000" cy="2314595"/>
          </a:xfrm>
          <a:prstGeom prst="rect">
            <a:avLst/>
          </a:prstGeom>
        </p:spPr>
      </p:pic>
      <p:pic>
        <p:nvPicPr>
          <p:cNvPr id="6" name="20170612_hydrophobic_1_3_rot_trim2.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68464" y="2019099"/>
            <a:ext cx="3780000" cy="2314594"/>
          </a:xfrm>
          <a:prstGeom prst="rect">
            <a:avLst/>
          </a:prstGeom>
        </p:spPr>
      </p:pic>
      <p:pic>
        <p:nvPicPr>
          <p:cNvPr id="8" name="図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776" y="2019099"/>
            <a:ext cx="3780000" cy="2314286"/>
          </a:xfrm>
          <a:prstGeom prst="rect">
            <a:avLst/>
          </a:prstGeom>
        </p:spPr>
      </p:pic>
      <p:grpSp>
        <p:nvGrpSpPr>
          <p:cNvPr id="26" name="グループ化 25"/>
          <p:cNvGrpSpPr/>
          <p:nvPr/>
        </p:nvGrpSpPr>
        <p:grpSpPr>
          <a:xfrm>
            <a:off x="2771800" y="3337828"/>
            <a:ext cx="1296144" cy="523220"/>
            <a:chOff x="2771800" y="3337828"/>
            <a:chExt cx="1296144" cy="523220"/>
          </a:xfrm>
        </p:grpSpPr>
        <p:cxnSp>
          <p:nvCxnSpPr>
            <p:cNvPr id="23" name="直線矢印コネクタ 22"/>
            <p:cNvCxnSpPr/>
            <p:nvPr/>
          </p:nvCxnSpPr>
          <p:spPr>
            <a:xfrm flipH="1" flipV="1">
              <a:off x="2771800" y="3356992"/>
              <a:ext cx="447107" cy="23439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203605" y="3337828"/>
              <a:ext cx="864339" cy="523220"/>
            </a:xfrm>
            <a:prstGeom prst="rect">
              <a:avLst/>
            </a:prstGeom>
            <a:noFill/>
          </p:spPr>
          <p:txBody>
            <a:bodyPr wrap="none" rtlCol="0">
              <a:spAutoFit/>
            </a:bodyPr>
            <a:lstStyle/>
            <a:p>
              <a:r>
                <a:rPr kumimoji="1" lang="en-US" altLang="ja-JP" sz="2800" b="1" dirty="0" smtClean="0">
                  <a:solidFill>
                    <a:schemeClr val="bg1"/>
                  </a:solidFill>
                </a:rPr>
                <a:t>Bag</a:t>
              </a:r>
              <a:endParaRPr kumimoji="1" lang="ja-JP" altLang="en-US" sz="2800" b="1" dirty="0">
                <a:solidFill>
                  <a:schemeClr val="bg1"/>
                </a:solidFill>
              </a:endParaRPr>
            </a:p>
          </p:txBody>
        </p:sp>
      </p:grpSp>
      <p:pic>
        <p:nvPicPr>
          <p:cNvPr id="19" name="図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6093" y="2019099"/>
            <a:ext cx="3780000" cy="2314286"/>
          </a:xfrm>
          <a:prstGeom prst="rect">
            <a:avLst/>
          </a:prstGeom>
        </p:spPr>
      </p:pic>
      <p:pic>
        <p:nvPicPr>
          <p:cNvPr id="28" name="図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8464" y="2019099"/>
            <a:ext cx="3780000" cy="2314286"/>
          </a:xfrm>
          <a:prstGeom prst="rect">
            <a:avLst/>
          </a:prstGeom>
        </p:spPr>
      </p:pic>
      <p:grpSp>
        <p:nvGrpSpPr>
          <p:cNvPr id="29" name="グループ化 28"/>
          <p:cNvGrpSpPr/>
          <p:nvPr/>
        </p:nvGrpSpPr>
        <p:grpSpPr>
          <a:xfrm>
            <a:off x="5967034" y="3180588"/>
            <a:ext cx="1976821" cy="699624"/>
            <a:chOff x="2416238" y="3153439"/>
            <a:chExt cx="1976821" cy="699624"/>
          </a:xfrm>
        </p:grpSpPr>
        <p:cxnSp>
          <p:nvCxnSpPr>
            <p:cNvPr id="30" name="直線矢印コネクタ 29"/>
            <p:cNvCxnSpPr/>
            <p:nvPr/>
          </p:nvCxnSpPr>
          <p:spPr>
            <a:xfrm flipV="1">
              <a:off x="3854459" y="3153439"/>
              <a:ext cx="538600" cy="280705"/>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416238" y="3329843"/>
              <a:ext cx="1782860" cy="523220"/>
            </a:xfrm>
            <a:prstGeom prst="rect">
              <a:avLst/>
            </a:prstGeom>
            <a:noFill/>
          </p:spPr>
          <p:txBody>
            <a:bodyPr wrap="none" rtlCol="0">
              <a:spAutoFit/>
            </a:bodyPr>
            <a:lstStyle/>
            <a:p>
              <a:r>
                <a:rPr kumimoji="1" lang="en-US" altLang="ja-JP" sz="2800" b="1" dirty="0" smtClean="0">
                  <a:solidFill>
                    <a:schemeClr val="bg1"/>
                  </a:solidFill>
                </a:rPr>
                <a:t>Ligament</a:t>
              </a:r>
              <a:endParaRPr kumimoji="1" lang="ja-JP" altLang="en-US" sz="2800" b="1" dirty="0">
                <a:solidFill>
                  <a:schemeClr val="bg1"/>
                </a:solidFill>
              </a:endParaRPr>
            </a:p>
          </p:txBody>
        </p:sp>
      </p:grpSp>
      <p:pic>
        <p:nvPicPr>
          <p:cNvPr id="27" name="図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68464" y="2019099"/>
            <a:ext cx="3780000" cy="2314286"/>
          </a:xfrm>
          <a:prstGeom prst="rect">
            <a:avLst/>
          </a:prstGeom>
        </p:spPr>
      </p:pic>
      <p:grpSp>
        <p:nvGrpSpPr>
          <p:cNvPr id="42" name="グループ化 41"/>
          <p:cNvGrpSpPr/>
          <p:nvPr/>
        </p:nvGrpSpPr>
        <p:grpSpPr>
          <a:xfrm>
            <a:off x="3601863" y="1988840"/>
            <a:ext cx="970137" cy="430887"/>
            <a:chOff x="3514750" y="2060848"/>
            <a:chExt cx="970137" cy="430887"/>
          </a:xfrm>
        </p:grpSpPr>
        <p:sp>
          <p:nvSpPr>
            <p:cNvPr id="34" name="テキスト ボックス 33"/>
            <p:cNvSpPr txBox="1"/>
            <p:nvPr/>
          </p:nvSpPr>
          <p:spPr>
            <a:xfrm>
              <a:off x="3514750" y="2060848"/>
              <a:ext cx="970137" cy="430887"/>
            </a:xfrm>
            <a:prstGeom prst="rect">
              <a:avLst/>
            </a:prstGeom>
            <a:noFill/>
          </p:spPr>
          <p:txBody>
            <a:bodyPr wrap="none" rtlCol="0">
              <a:spAutoFit/>
            </a:bodyPr>
            <a:lstStyle/>
            <a:p>
              <a:r>
                <a:rPr kumimoji="1" lang="en-US" altLang="ja-JP" sz="2200" dirty="0" smtClean="0">
                  <a:solidFill>
                    <a:schemeClr val="bg1"/>
                  </a:solidFill>
                  <a:latin typeface="+mj-lt"/>
                </a:rPr>
                <a:t>10mm</a:t>
              </a:r>
              <a:endParaRPr kumimoji="1" lang="ja-JP" altLang="en-US" sz="2200" dirty="0">
                <a:solidFill>
                  <a:schemeClr val="bg1"/>
                </a:solidFill>
                <a:latin typeface="+mj-lt"/>
              </a:endParaRPr>
            </a:p>
          </p:txBody>
        </p:sp>
        <p:grpSp>
          <p:nvGrpSpPr>
            <p:cNvPr id="41" name="グループ化 40"/>
            <p:cNvGrpSpPr/>
            <p:nvPr/>
          </p:nvGrpSpPr>
          <p:grpSpPr>
            <a:xfrm>
              <a:off x="3652050" y="2419727"/>
              <a:ext cx="720202" cy="72008"/>
              <a:chOff x="3635774" y="3789040"/>
              <a:chExt cx="720202" cy="72008"/>
            </a:xfrm>
          </p:grpSpPr>
          <p:cxnSp>
            <p:nvCxnSpPr>
              <p:cNvPr id="36" name="直線コネクタ 35"/>
              <p:cNvCxnSpPr/>
              <p:nvPr/>
            </p:nvCxnSpPr>
            <p:spPr>
              <a:xfrm>
                <a:off x="3635774" y="3825044"/>
                <a:ext cx="72020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3635774"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V="1">
                <a:off x="4355976"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グループ化 42"/>
          <p:cNvGrpSpPr/>
          <p:nvPr/>
        </p:nvGrpSpPr>
        <p:grpSpPr>
          <a:xfrm>
            <a:off x="7727750" y="1988840"/>
            <a:ext cx="970137" cy="430887"/>
            <a:chOff x="3514750" y="2060848"/>
            <a:chExt cx="970137" cy="430887"/>
          </a:xfrm>
        </p:grpSpPr>
        <p:sp>
          <p:nvSpPr>
            <p:cNvPr id="44" name="テキスト ボックス 43"/>
            <p:cNvSpPr txBox="1"/>
            <p:nvPr/>
          </p:nvSpPr>
          <p:spPr>
            <a:xfrm>
              <a:off x="3514750" y="2060848"/>
              <a:ext cx="970137" cy="430887"/>
            </a:xfrm>
            <a:prstGeom prst="rect">
              <a:avLst/>
            </a:prstGeom>
            <a:noFill/>
          </p:spPr>
          <p:txBody>
            <a:bodyPr wrap="none" rtlCol="0">
              <a:spAutoFit/>
            </a:bodyPr>
            <a:lstStyle/>
            <a:p>
              <a:r>
                <a:rPr kumimoji="1" lang="en-US" altLang="ja-JP" sz="2200" dirty="0" smtClean="0">
                  <a:solidFill>
                    <a:schemeClr val="bg1"/>
                  </a:solidFill>
                  <a:latin typeface="+mj-lt"/>
                </a:rPr>
                <a:t>10mm</a:t>
              </a:r>
              <a:endParaRPr kumimoji="1" lang="ja-JP" altLang="en-US" sz="2200" dirty="0">
                <a:solidFill>
                  <a:schemeClr val="bg1"/>
                </a:solidFill>
                <a:latin typeface="+mj-lt"/>
              </a:endParaRPr>
            </a:p>
          </p:txBody>
        </p:sp>
        <p:grpSp>
          <p:nvGrpSpPr>
            <p:cNvPr id="45" name="グループ化 44"/>
            <p:cNvGrpSpPr/>
            <p:nvPr/>
          </p:nvGrpSpPr>
          <p:grpSpPr>
            <a:xfrm>
              <a:off x="3652050" y="2419727"/>
              <a:ext cx="720202" cy="72008"/>
              <a:chOff x="3635774" y="3789040"/>
              <a:chExt cx="720202" cy="72008"/>
            </a:xfrm>
          </p:grpSpPr>
          <p:cxnSp>
            <p:nvCxnSpPr>
              <p:cNvPr id="46" name="直線コネクタ 45"/>
              <p:cNvCxnSpPr/>
              <p:nvPr/>
            </p:nvCxnSpPr>
            <p:spPr>
              <a:xfrm>
                <a:off x="3635774" y="3825044"/>
                <a:ext cx="72020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V="1">
                <a:off x="3635774"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4355976" y="3789040"/>
                <a:ext cx="0" cy="720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3076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9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4999" fill="hold"/>
                                        <p:tgtEl>
                                          <p:spTgt spid="6"/>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repeatCount="indefinite" fill="hold" display="0">
                  <p:stCondLst>
                    <p:cond delay="indefinite"/>
                  </p:stCondLst>
                </p:cTn>
                <p:tgtEl>
                  <p:spTgt spid="4"/>
                </p:tgtEl>
              </p:cMediaNode>
            </p:video>
            <p:video>
              <p:cMediaNode vol="80000">
                <p:cTn id="32" repeatCount="indefinite"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indent="360363" algn="l"/>
            <a:r>
              <a:rPr kumimoji="1" lang="ja-JP" altLang="en-US" b="1" dirty="0" smtClean="0">
                <a:solidFill>
                  <a:schemeClr val="accent6">
                    <a:lumMod val="75000"/>
                  </a:schemeClr>
                </a:solidFill>
                <a:latin typeface="Meiryo UI" panose="020B0604030504040204" pitchFamily="50" charset="-128"/>
                <a:ea typeface="Meiryo UI" panose="020B0604030504040204" pitchFamily="50" charset="-128"/>
              </a:rPr>
              <a:t>目次</a:t>
            </a:r>
            <a:endParaRPr kumimoji="1" lang="ja-JP" altLang="en-US" b="1" dirty="0">
              <a:solidFill>
                <a:schemeClr val="accent6">
                  <a:lumMod val="75000"/>
                </a:schemeClr>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452438" y="1413024"/>
            <a:ext cx="8229600" cy="5040312"/>
          </a:xfrm>
        </p:spPr>
        <p:txBody>
          <a:bodyPr/>
          <a:lstStyle/>
          <a:p>
            <a:pPr marL="742950" indent="-742950">
              <a:buFont typeface="+mj-lt"/>
              <a:buAutoNum type="arabicPeriod"/>
            </a:pPr>
            <a:r>
              <a:rPr lang="ja-JP" altLang="en-US" sz="2800" dirty="0" smtClean="0">
                <a:latin typeface="Meiryo UI" panose="020B0604030504040204" pitchFamily="50" charset="-128"/>
                <a:ea typeface="Meiryo UI" panose="020B0604030504040204" pitchFamily="50" charset="-128"/>
              </a:rPr>
              <a:t>研究背景・目的</a:t>
            </a:r>
            <a:endParaRPr lang="en-US" altLang="ja-JP" sz="2800" dirty="0" smtClean="0">
              <a:latin typeface="Meiryo UI" panose="020B0604030504040204" pitchFamily="50" charset="-128"/>
              <a:ea typeface="Meiryo UI" panose="020B0604030504040204" pitchFamily="50" charset="-128"/>
            </a:endParaRPr>
          </a:p>
          <a:p>
            <a:pPr marL="742950" indent="-742950">
              <a:buFont typeface="+mj-lt"/>
              <a:buAutoNum type="arabicPeriod"/>
            </a:pPr>
            <a:r>
              <a:rPr kumimoji="1" lang="ja-JP" altLang="en-US" sz="2800" dirty="0" smtClean="0">
                <a:latin typeface="Meiryo UI" panose="020B0604030504040204" pitchFamily="50" charset="-128"/>
                <a:ea typeface="Meiryo UI" panose="020B0604030504040204" pitchFamily="50" charset="-128"/>
              </a:rPr>
              <a:t>実験設備・条件</a:t>
            </a:r>
            <a:endParaRPr kumimoji="1" lang="en-US" altLang="ja-JP" sz="2800" dirty="0" smtClean="0">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latin typeface="Meiryo UI" panose="020B0604030504040204" pitchFamily="50" charset="-128"/>
                <a:ea typeface="Meiryo UI" panose="020B0604030504040204" pitchFamily="50" charset="-128"/>
              </a:rPr>
              <a:t>実験・解析手法</a:t>
            </a:r>
            <a:endParaRPr lang="en-US" altLang="ja-JP" sz="2800" dirty="0">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latin typeface="Meiryo UI" panose="020B0604030504040204" pitchFamily="50" charset="-128"/>
                <a:ea typeface="Meiryo UI" panose="020B0604030504040204" pitchFamily="50" charset="-128"/>
              </a:rPr>
              <a:t>実験結果・考察</a:t>
            </a:r>
            <a:endParaRPr lang="en-US" altLang="ja-JP" sz="2800" dirty="0" smtClean="0">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latin typeface="Meiryo UI" panose="020B0604030504040204" pitchFamily="50" charset="-128"/>
                <a:ea typeface="Meiryo UI" panose="020B0604030504040204" pitchFamily="50" charset="-128"/>
              </a:rPr>
              <a:t>まとめ</a:t>
            </a:r>
            <a:endParaRPr lang="en-US" altLang="ja-JP" sz="28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05046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p:cNvPicPr>
            <a:picLocks noChangeAspect="1"/>
          </p:cNvPicPr>
          <p:nvPr/>
        </p:nvPicPr>
        <p:blipFill rotWithShape="1">
          <a:blip r:embed="rId3">
            <a:extLst>
              <a:ext uri="{28A0092B-C50C-407E-A947-70E740481C1C}">
                <a14:useLocalDpi xmlns:a14="http://schemas.microsoft.com/office/drawing/2010/main" val="0"/>
              </a:ext>
            </a:extLst>
          </a:blip>
          <a:srcRect l="15696" t="59435" r="8336" b="8122"/>
          <a:stretch/>
        </p:blipFill>
        <p:spPr>
          <a:xfrm>
            <a:off x="395536" y="2068924"/>
            <a:ext cx="4046235" cy="972000"/>
          </a:xfrm>
          <a:prstGeom prst="rect">
            <a:avLst/>
          </a:prstGeom>
        </p:spPr>
      </p:pic>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smtClean="0">
                <a:solidFill>
                  <a:schemeClr val="bg1"/>
                </a:solidFill>
                <a:latin typeface="Meiryo UI" panose="020B0604030504040204" pitchFamily="50" charset="-128"/>
                <a:ea typeface="Meiryo UI" panose="020B0604030504040204" pitchFamily="50" charset="-128"/>
              </a:rPr>
              <a:t>14/16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endParaRPr kumimoji="1" lang="ja-JP" altLang="en-US" sz="1800" dirty="0">
              <a:ea typeface="Meiryo UI" panose="020B0604030504040204" pitchFamily="50" charset="-128"/>
            </a:endParaRPr>
          </a:p>
        </p:txBody>
      </p:sp>
      <p:sp>
        <p:nvSpPr>
          <p:cNvPr id="21" name="コンテンツ プレースホルダー 2"/>
          <p:cNvSpPr txBox="1">
            <a:spLocks/>
          </p:cNvSpPr>
          <p:nvPr/>
        </p:nvSpPr>
        <p:spPr bwMode="auto">
          <a:xfrm>
            <a:off x="213652" y="1268760"/>
            <a:ext cx="428634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飛散頻度計測</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6" name="テキスト ボックス 5"/>
          <p:cNvSpPr txBox="1"/>
          <p:nvPr/>
        </p:nvSpPr>
        <p:spPr>
          <a:xfrm>
            <a:off x="6205604" y="1721775"/>
            <a:ext cx="1071736"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撥水翼</a:t>
            </a:r>
            <a:endParaRPr kumimoji="1" lang="en-US" altLang="ja-JP" sz="2000" dirty="0" smtClean="0">
              <a:latin typeface="Meiryo UI" panose="020B0604030504040204" pitchFamily="50" charset="-128"/>
              <a:ea typeface="Meiryo UI" panose="020B0604030504040204" pitchFamily="50" charset="-128"/>
            </a:endParaRPr>
          </a:p>
        </p:txBody>
      </p:sp>
      <p:sp>
        <p:nvSpPr>
          <p:cNvPr id="7" name="正方形/長方形 6"/>
          <p:cNvSpPr/>
          <p:nvPr/>
        </p:nvSpPr>
        <p:spPr>
          <a:xfrm>
            <a:off x="683567" y="4676943"/>
            <a:ext cx="3942131" cy="461665"/>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飛散位置が</a:t>
            </a:r>
            <a:r>
              <a:rPr lang="ja-JP" altLang="en-US" sz="2400" b="1" dirty="0" smtClean="0">
                <a:latin typeface="Meiryo UI" panose="020B0604030504040204" pitchFamily="50" charset="-128"/>
                <a:ea typeface="Meiryo UI" panose="020B0604030504040204" pitchFamily="50" charset="-128"/>
              </a:rPr>
              <a:t>局所的</a:t>
            </a:r>
            <a:endParaRPr lang="en-US" altLang="ja-JP" sz="2400" b="1" dirty="0" smtClean="0">
              <a:latin typeface="Meiryo UI" panose="020B0604030504040204" pitchFamily="50" charset="-128"/>
              <a:ea typeface="Meiryo UI" panose="020B0604030504040204" pitchFamily="50" charset="-128"/>
            </a:endParaRPr>
          </a:p>
        </p:txBody>
      </p:sp>
      <p:sp>
        <p:nvSpPr>
          <p:cNvPr id="13" name="正方形/長方形 12"/>
          <p:cNvSpPr/>
          <p:nvPr/>
        </p:nvSpPr>
        <p:spPr>
          <a:xfrm>
            <a:off x="4788024" y="4676943"/>
            <a:ext cx="3831363" cy="830997"/>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飛散位置が</a:t>
            </a:r>
            <a:r>
              <a:rPr lang="ja-JP" altLang="en-US" sz="2400" b="1" dirty="0" smtClean="0">
                <a:latin typeface="Meiryo UI" panose="020B0604030504040204" pitchFamily="50" charset="-128"/>
                <a:ea typeface="Meiryo UI" panose="020B0604030504040204" pitchFamily="50" charset="-128"/>
              </a:rPr>
              <a:t>連続的</a:t>
            </a:r>
            <a:endParaRPr lang="en-US" altLang="ja-JP" sz="2400" b="1"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ノズル</a:t>
            </a:r>
            <a:r>
              <a:rPr lang="ja-JP" altLang="en-US" sz="2400" dirty="0" smtClean="0">
                <a:latin typeface="Meiryo UI" panose="020B0604030504040204" pitchFamily="50" charset="-128"/>
                <a:ea typeface="Meiryo UI" panose="020B0604030504040204" pitchFamily="50" charset="-128"/>
              </a:rPr>
              <a:t>直下にピーク</a:t>
            </a:r>
            <a:endParaRPr lang="en-US" altLang="ja-JP" sz="2400" dirty="0" smtClean="0">
              <a:latin typeface="Meiryo UI" panose="020B0604030504040204" pitchFamily="50" charset="-128"/>
              <a:ea typeface="Meiryo UI" panose="020B0604030504040204" pitchFamily="50" charset="-128"/>
            </a:endParaRPr>
          </a:p>
        </p:txBody>
      </p:sp>
      <p:grpSp>
        <p:nvGrpSpPr>
          <p:cNvPr id="14" name="グループ化 13"/>
          <p:cNvGrpSpPr/>
          <p:nvPr/>
        </p:nvGrpSpPr>
        <p:grpSpPr>
          <a:xfrm>
            <a:off x="632998" y="5919663"/>
            <a:ext cx="8088475" cy="461665"/>
            <a:chOff x="5047596" y="1933377"/>
            <a:chExt cx="3238075" cy="852230"/>
          </a:xfrm>
        </p:grpSpPr>
        <p:sp>
          <p:nvSpPr>
            <p:cNvPr id="15" name="正方形/長方形 14"/>
            <p:cNvSpPr/>
            <p:nvPr/>
          </p:nvSpPr>
          <p:spPr>
            <a:xfrm>
              <a:off x="5048919" y="1933377"/>
              <a:ext cx="3236752" cy="852230"/>
            </a:xfrm>
            <a:prstGeom prst="rect">
              <a:avLst/>
            </a:prstGeom>
            <a:ln>
              <a:noFill/>
            </a:ln>
          </p:spPr>
          <p:txBody>
            <a:bodyPr wrap="square">
              <a:spAutoFit/>
            </a:bodyPr>
            <a:lstStyle/>
            <a:p>
              <a:pPr algn="ctr"/>
              <a:r>
                <a:rPr lang="ja-JP" altLang="en-US" sz="2400" dirty="0" smtClean="0">
                  <a:latin typeface="Meiryo UI" panose="020B0604030504040204" pitchFamily="50" charset="-128"/>
                  <a:ea typeface="Meiryo UI" panose="020B0604030504040204" pitchFamily="50" charset="-128"/>
                </a:rPr>
                <a:t>後縁に形成される液だまりが影響し</a:t>
              </a:r>
              <a:r>
                <a:rPr lang="ja-JP" altLang="en-US" sz="2400" dirty="0">
                  <a:latin typeface="Meiryo UI" panose="020B0604030504040204" pitchFamily="50" charset="-128"/>
                  <a:ea typeface="Meiryo UI" panose="020B0604030504040204" pitchFamily="50" charset="-128"/>
                </a:rPr>
                <a:t>飛散</a:t>
              </a:r>
              <a:r>
                <a:rPr lang="ja-JP" altLang="en-US" sz="2400" dirty="0" smtClean="0">
                  <a:latin typeface="Meiryo UI" panose="020B0604030504040204" pitchFamily="50" charset="-128"/>
                  <a:ea typeface="Meiryo UI" panose="020B0604030504040204" pitchFamily="50" charset="-128"/>
                </a:rPr>
                <a:t>位置に違いが生じる</a:t>
              </a:r>
              <a:endParaRPr lang="en-US" altLang="ja-JP" sz="2400" dirty="0" smtClean="0">
                <a:latin typeface="Meiryo UI" panose="020B0604030504040204" pitchFamily="50" charset="-128"/>
                <a:ea typeface="Meiryo UI" panose="020B0604030504040204" pitchFamily="50" charset="-128"/>
              </a:endParaRPr>
            </a:p>
          </p:txBody>
        </p:sp>
        <p:sp>
          <p:nvSpPr>
            <p:cNvPr id="16" name="角丸四角形 15"/>
            <p:cNvSpPr/>
            <p:nvPr/>
          </p:nvSpPr>
          <p:spPr>
            <a:xfrm>
              <a:off x="5047596" y="1933381"/>
              <a:ext cx="3196812" cy="847547"/>
            </a:xfrm>
            <a:prstGeom prst="roundRect">
              <a:avLst>
                <a:gd name="adj" fmla="val 667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ボックス 24"/>
          <p:cNvSpPr txBox="1"/>
          <p:nvPr/>
        </p:nvSpPr>
        <p:spPr>
          <a:xfrm>
            <a:off x="1713106" y="1700808"/>
            <a:ext cx="1604234"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通常翼</a:t>
            </a:r>
            <a:endParaRPr kumimoji="1" lang="en-US" altLang="ja-JP" sz="2000" dirty="0" smtClean="0">
              <a:latin typeface="Meiryo UI" panose="020B0604030504040204" pitchFamily="50" charset="-128"/>
              <a:ea typeface="Meiryo UI" panose="020B0604030504040204" pitchFamily="50" charset="-128"/>
            </a:endParaRPr>
          </a:p>
        </p:txBody>
      </p:sp>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13039" t="61014" r="11411" b="6543"/>
          <a:stretch/>
        </p:blipFill>
        <p:spPr>
          <a:xfrm>
            <a:off x="4656038" y="2068924"/>
            <a:ext cx="4023960" cy="972000"/>
          </a:xfrm>
          <a:prstGeom prst="rect">
            <a:avLst/>
          </a:prstGeom>
        </p:spPr>
      </p:pic>
      <p:pic>
        <p:nvPicPr>
          <p:cNvPr id="31" name="図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7" y="3321144"/>
            <a:ext cx="4212348" cy="1404000"/>
          </a:xfrm>
          <a:prstGeom prst="rect">
            <a:avLst/>
          </a:prstGeom>
        </p:spPr>
      </p:pic>
      <p:sp>
        <p:nvSpPr>
          <p:cNvPr id="17" name="下矢印 16"/>
          <p:cNvSpPr/>
          <p:nvPr/>
        </p:nvSpPr>
        <p:spPr>
          <a:xfrm>
            <a:off x="1331640" y="1721775"/>
            <a:ext cx="504056" cy="506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3203848" y="1721775"/>
            <a:ext cx="504056" cy="506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8006378" y="2236802"/>
            <a:ext cx="648072" cy="400110"/>
          </a:xfrm>
          <a:prstGeom prst="rect">
            <a:avLst/>
          </a:prstGeom>
          <a:noFill/>
        </p:spPr>
        <p:txBody>
          <a:bodyPr wrap="square" rtlCol="0">
            <a:spAutoFit/>
          </a:bodyPr>
          <a:lstStyle/>
          <a:p>
            <a:r>
              <a:rPr kumimoji="1" lang="en-US" altLang="ja-JP" sz="2000" dirty="0" smtClean="0">
                <a:latin typeface="+mj-lt"/>
              </a:rPr>
              <a:t>T.E.</a:t>
            </a:r>
            <a:endParaRPr kumimoji="1" lang="ja-JP" altLang="en-US" sz="2000" dirty="0">
              <a:latin typeface="+mj-lt"/>
            </a:endParaRPr>
          </a:p>
        </p:txBody>
      </p:sp>
      <p:sp>
        <p:nvSpPr>
          <p:cNvPr id="20" name="テキスト ボックス 19"/>
          <p:cNvSpPr txBox="1"/>
          <p:nvPr/>
        </p:nvSpPr>
        <p:spPr>
          <a:xfrm>
            <a:off x="3635896" y="2236802"/>
            <a:ext cx="648072" cy="400110"/>
          </a:xfrm>
          <a:prstGeom prst="rect">
            <a:avLst/>
          </a:prstGeom>
          <a:noFill/>
        </p:spPr>
        <p:txBody>
          <a:bodyPr wrap="square" rtlCol="0">
            <a:spAutoFit/>
          </a:bodyPr>
          <a:lstStyle/>
          <a:p>
            <a:r>
              <a:rPr kumimoji="1" lang="en-US" altLang="ja-JP" sz="2000" dirty="0" smtClean="0">
                <a:latin typeface="+mj-lt"/>
              </a:rPr>
              <a:t>T.E.</a:t>
            </a:r>
            <a:endParaRPr kumimoji="1" lang="ja-JP" altLang="en-US" sz="2000" dirty="0">
              <a:latin typeface="+mj-lt"/>
            </a:endParaRPr>
          </a:p>
        </p:txBody>
      </p:sp>
      <p:sp>
        <p:nvSpPr>
          <p:cNvPr id="24" name="下矢印 23"/>
          <p:cNvSpPr/>
          <p:nvPr/>
        </p:nvSpPr>
        <p:spPr>
          <a:xfrm>
            <a:off x="5621110" y="1763435"/>
            <a:ext cx="504056" cy="506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下矢印 25"/>
          <p:cNvSpPr/>
          <p:nvPr/>
        </p:nvSpPr>
        <p:spPr>
          <a:xfrm>
            <a:off x="7493318" y="1763435"/>
            <a:ext cx="504056" cy="506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3391" y="3321144"/>
            <a:ext cx="4212000" cy="1403884"/>
          </a:xfrm>
          <a:prstGeom prst="rect">
            <a:avLst/>
          </a:prstGeom>
        </p:spPr>
      </p:pic>
    </p:spTree>
    <p:extLst>
      <p:ext uri="{BB962C8B-B14F-4D97-AF65-F5344CB8AC3E}">
        <p14:creationId xmlns:p14="http://schemas.microsoft.com/office/powerpoint/2010/main" val="22737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4"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684456"/>
            <a:ext cx="3438000" cy="3438000"/>
          </a:xfrm>
          <a:prstGeom prst="rect">
            <a:avLst/>
          </a:prstGeom>
        </p:spPr>
      </p:pic>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smtClean="0">
                <a:solidFill>
                  <a:schemeClr val="bg1"/>
                </a:solidFill>
                <a:latin typeface="Meiryo UI" panose="020B0604030504040204" pitchFamily="50" charset="-128"/>
                <a:ea typeface="Meiryo UI" panose="020B0604030504040204" pitchFamily="50" charset="-128"/>
              </a:rPr>
              <a:t>15/16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endParaRPr kumimoji="1" lang="ja-JP" altLang="en-US" sz="1800" dirty="0">
              <a:ea typeface="Meiryo UI" panose="020B0604030504040204" pitchFamily="50" charset="-128"/>
            </a:endParaRPr>
          </a:p>
        </p:txBody>
      </p:sp>
      <mc:AlternateContent xmlns:mc="http://schemas.openxmlformats.org/markup-compatibility/2006" xmlns:a14="http://schemas.microsoft.com/office/drawing/2010/main">
        <mc:Choice Requires="a14">
          <p:sp>
            <p:nvSpPr>
              <p:cNvPr id="3" name="正方形/長方形 2"/>
              <p:cNvSpPr/>
              <p:nvPr/>
            </p:nvSpPr>
            <p:spPr>
              <a:xfrm>
                <a:off x="5359309" y="2954963"/>
                <a:ext cx="1948995" cy="690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ja-JP" altLang="ja-JP" i="1" smtClean="0">
                              <a:latin typeface="Cambria Math"/>
                            </a:rPr>
                          </m:ctrlPr>
                        </m:naryPr>
                        <m:sub>
                          <m:r>
                            <a:rPr lang="en-US" altLang="ja-JP">
                              <a:latin typeface="Cambria Math"/>
                            </a:rPr>
                            <m:t>0</m:t>
                          </m:r>
                        </m:sub>
                        <m:sup>
                          <m:r>
                            <a:rPr lang="en-US" altLang="ja-JP">
                              <a:latin typeface="Cambria Math"/>
                            </a:rPr>
                            <m:t>∞</m:t>
                          </m:r>
                        </m:sup>
                        <m:e>
                          <m:sSub>
                            <m:sSubPr>
                              <m:ctrlPr>
                                <a:rPr lang="ja-JP" altLang="ja-JP" i="1">
                                  <a:latin typeface="Cambria Math"/>
                                </a:rPr>
                              </m:ctrlPr>
                            </m:sSubPr>
                            <m:e>
                              <m:r>
                                <m:rPr>
                                  <m:sty m:val="p"/>
                                </m:rPr>
                                <a:rPr lang="en-US" altLang="ja-JP">
                                  <a:latin typeface="Cambria Math"/>
                                </a:rPr>
                                <m:t>f</m:t>
                              </m:r>
                            </m:e>
                            <m:sub>
                              <m:r>
                                <m:rPr>
                                  <m:sty m:val="p"/>
                                </m:rPr>
                                <a:rPr lang="en-US" altLang="ja-JP">
                                  <a:latin typeface="Cambria Math"/>
                                </a:rPr>
                                <m:t>N</m:t>
                              </m:r>
                            </m:sub>
                          </m:sSub>
                          <m:d>
                            <m:dPr>
                              <m:ctrlPr>
                                <a:rPr lang="ja-JP" altLang="ja-JP" i="1">
                                  <a:latin typeface="Cambria Math"/>
                                </a:rPr>
                              </m:ctrlPr>
                            </m:dPr>
                            <m:e>
                              <m:r>
                                <a:rPr lang="en-US" altLang="ja-JP" i="1">
                                  <a:latin typeface="Cambria Math"/>
                                </a:rPr>
                                <m:t>𝑑</m:t>
                              </m:r>
                            </m:e>
                          </m:d>
                          <m:r>
                            <a:rPr lang="en-US" altLang="ja-JP">
                              <a:latin typeface="Cambria Math"/>
                            </a:rPr>
                            <m:t>∙</m:t>
                          </m:r>
                          <m:r>
                            <m:rPr>
                              <m:sty m:val="p"/>
                            </m:rPr>
                            <a:rPr lang="en-US" altLang="ja-JP">
                              <a:latin typeface="Cambria Math"/>
                            </a:rPr>
                            <m:t>d</m:t>
                          </m:r>
                          <m:r>
                            <a:rPr lang="en-US" altLang="ja-JP" i="1">
                              <a:latin typeface="Cambria Math"/>
                            </a:rPr>
                            <m:t>𝑑</m:t>
                          </m:r>
                        </m:e>
                      </m:nary>
                      <m:r>
                        <a:rPr lang="en-US" altLang="ja-JP" b="0" i="1" smtClean="0">
                          <a:latin typeface="Cambria Math"/>
                        </a:rPr>
                        <m:t>=1</m:t>
                      </m:r>
                    </m:oMath>
                  </m:oMathPara>
                </a14:m>
                <a:endParaRPr lang="ja-JP" altLang="ja-JP" dirty="0"/>
              </a:p>
            </p:txBody>
          </p:sp>
        </mc:Choice>
        <mc:Fallback xmlns="">
          <p:sp>
            <p:nvSpPr>
              <p:cNvPr id="3" name="正方形/長方形 2"/>
              <p:cNvSpPr>
                <a:spLocks noRot="1" noChangeAspect="1" noMove="1" noResize="1" noEditPoints="1" noAdjustHandles="1" noChangeArrowheads="1" noChangeShapeType="1" noTextEdit="1"/>
              </p:cNvSpPr>
              <p:nvPr/>
            </p:nvSpPr>
            <p:spPr>
              <a:xfrm>
                <a:off x="5359309" y="2954963"/>
                <a:ext cx="1948995" cy="690061"/>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5436096" y="4031108"/>
                <a:ext cx="1531060" cy="7660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i="1">
                              <a:latin typeface="Cambria Math"/>
                            </a:rPr>
                          </m:ctrlPr>
                        </m:sSubPr>
                        <m:e>
                          <m:r>
                            <m:rPr>
                              <m:sty m:val="p"/>
                            </m:rPr>
                            <a:rPr lang="en-US" altLang="ja-JP">
                              <a:latin typeface="Cambria Math"/>
                            </a:rPr>
                            <m:t>D</m:t>
                          </m:r>
                        </m:e>
                        <m:sub>
                          <m:r>
                            <a:rPr lang="en-US" altLang="ja-JP">
                              <a:latin typeface="Cambria Math"/>
                            </a:rPr>
                            <m:t>32</m:t>
                          </m:r>
                        </m:sub>
                      </m:sSub>
                      <m:r>
                        <a:rPr lang="en-US" altLang="ja-JP" i="1">
                          <a:latin typeface="Cambria Math"/>
                        </a:rPr>
                        <m:t>=</m:t>
                      </m:r>
                      <m:f>
                        <m:fPr>
                          <m:ctrlPr>
                            <a:rPr lang="ja-JP" altLang="ja-JP" i="1">
                              <a:latin typeface="Cambria Math"/>
                            </a:rPr>
                          </m:ctrlPr>
                        </m:fPr>
                        <m:num>
                          <m:nary>
                            <m:naryPr>
                              <m:chr m:val="∑"/>
                              <m:limLoc m:val="undOvr"/>
                              <m:subHide m:val="on"/>
                              <m:supHide m:val="on"/>
                              <m:ctrlPr>
                                <a:rPr lang="ja-JP" altLang="ja-JP" i="1">
                                  <a:latin typeface="Cambria Math"/>
                                </a:rPr>
                              </m:ctrlPr>
                            </m:naryPr>
                            <m:sub/>
                            <m:sup/>
                            <m:e>
                              <m:sSub>
                                <m:sSubPr>
                                  <m:ctrlPr>
                                    <a:rPr lang="ja-JP" altLang="ja-JP" i="1">
                                      <a:latin typeface="Cambria Math"/>
                                    </a:rPr>
                                  </m:ctrlPr>
                                </m:sSubPr>
                                <m:e>
                                  <m:r>
                                    <a:rPr lang="en-US" altLang="ja-JP" i="1">
                                      <a:latin typeface="Cambria Math"/>
                                    </a:rPr>
                                    <m:t>𝑛</m:t>
                                  </m:r>
                                </m:e>
                                <m:sub>
                                  <m:r>
                                    <a:rPr lang="en-US" altLang="ja-JP" i="1">
                                      <a:latin typeface="Cambria Math"/>
                                    </a:rPr>
                                    <m:t>𝑖</m:t>
                                  </m:r>
                                </m:sub>
                              </m:sSub>
                              <m:sSubSup>
                                <m:sSubSupPr>
                                  <m:ctrlPr>
                                    <a:rPr lang="ja-JP" altLang="ja-JP" i="1">
                                      <a:latin typeface="Cambria Math"/>
                                    </a:rPr>
                                  </m:ctrlPr>
                                </m:sSubSupPr>
                                <m:e>
                                  <m:r>
                                    <a:rPr lang="en-US" altLang="ja-JP" i="1">
                                      <a:latin typeface="Cambria Math"/>
                                    </a:rPr>
                                    <m:t>𝑑</m:t>
                                  </m:r>
                                </m:e>
                                <m:sub>
                                  <m:r>
                                    <a:rPr lang="en-US" altLang="ja-JP" i="1">
                                      <a:latin typeface="Cambria Math"/>
                                    </a:rPr>
                                    <m:t>𝑖</m:t>
                                  </m:r>
                                </m:sub>
                                <m:sup>
                                  <m:r>
                                    <a:rPr lang="en-US" altLang="ja-JP" i="1">
                                      <a:latin typeface="Cambria Math"/>
                                    </a:rPr>
                                    <m:t>3</m:t>
                                  </m:r>
                                </m:sup>
                              </m:sSubSup>
                            </m:e>
                          </m:nary>
                        </m:num>
                        <m:den>
                          <m:nary>
                            <m:naryPr>
                              <m:chr m:val="∑"/>
                              <m:limLoc m:val="undOvr"/>
                              <m:subHide m:val="on"/>
                              <m:supHide m:val="on"/>
                              <m:ctrlPr>
                                <a:rPr lang="ja-JP" altLang="ja-JP" i="1">
                                  <a:latin typeface="Cambria Math"/>
                                </a:rPr>
                              </m:ctrlPr>
                            </m:naryPr>
                            <m:sub/>
                            <m:sup/>
                            <m:e>
                              <m:sSub>
                                <m:sSubPr>
                                  <m:ctrlPr>
                                    <a:rPr lang="ja-JP" altLang="ja-JP" i="1">
                                      <a:latin typeface="Cambria Math"/>
                                    </a:rPr>
                                  </m:ctrlPr>
                                </m:sSubPr>
                                <m:e>
                                  <m:r>
                                    <a:rPr lang="en-US" altLang="ja-JP" i="1">
                                      <a:latin typeface="Cambria Math"/>
                                    </a:rPr>
                                    <m:t>𝑛</m:t>
                                  </m:r>
                                </m:e>
                                <m:sub>
                                  <m:r>
                                    <a:rPr lang="en-US" altLang="ja-JP" i="1">
                                      <a:latin typeface="Cambria Math"/>
                                    </a:rPr>
                                    <m:t>𝑖</m:t>
                                  </m:r>
                                </m:sub>
                              </m:sSub>
                              <m:sSubSup>
                                <m:sSubSupPr>
                                  <m:ctrlPr>
                                    <a:rPr lang="ja-JP" altLang="ja-JP" i="1">
                                      <a:latin typeface="Cambria Math"/>
                                    </a:rPr>
                                  </m:ctrlPr>
                                </m:sSubSupPr>
                                <m:e>
                                  <m:r>
                                    <a:rPr lang="en-US" altLang="ja-JP" i="1">
                                      <a:latin typeface="Cambria Math"/>
                                    </a:rPr>
                                    <m:t>𝑑</m:t>
                                  </m:r>
                                </m:e>
                                <m:sub>
                                  <m:r>
                                    <a:rPr lang="en-US" altLang="ja-JP" i="1">
                                      <a:latin typeface="Cambria Math"/>
                                    </a:rPr>
                                    <m:t>𝑖</m:t>
                                  </m:r>
                                </m:sub>
                                <m:sup>
                                  <m:r>
                                    <a:rPr lang="en-US" altLang="ja-JP" i="1">
                                      <a:latin typeface="Cambria Math"/>
                                    </a:rPr>
                                    <m:t>2</m:t>
                                  </m:r>
                                </m:sup>
                              </m:sSubSup>
                            </m:e>
                          </m:nary>
                        </m:den>
                      </m:f>
                    </m:oMath>
                  </m:oMathPara>
                </a14:m>
                <a:endParaRPr lang="ja-JP" altLang="ja-JP"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436096" y="4031108"/>
                <a:ext cx="1531060" cy="766044"/>
              </a:xfrm>
              <a:prstGeom prst="rect">
                <a:avLst/>
              </a:prstGeom>
              <a:blipFill rotWithShape="1">
                <a:blip r:embed="rId5"/>
                <a:stretch>
                  <a:fillRect/>
                </a:stretch>
              </a:blipFill>
            </p:spPr>
            <p:txBody>
              <a:bodyPr/>
              <a:lstStyle/>
              <a:p>
                <a:r>
                  <a:rPr lang="ja-JP" altLang="en-US">
                    <a:noFill/>
                  </a:rPr>
                  <a:t> </a:t>
                </a:r>
              </a:p>
            </p:txBody>
          </p:sp>
        </mc:Fallback>
      </mc:AlternateContent>
      <p:sp>
        <p:nvSpPr>
          <p:cNvPr id="12" name="正方形/長方形 11"/>
          <p:cNvSpPr/>
          <p:nvPr/>
        </p:nvSpPr>
        <p:spPr>
          <a:xfrm>
            <a:off x="4067944" y="2594923"/>
            <a:ext cx="4408175" cy="430887"/>
          </a:xfrm>
          <a:prstGeom prst="rect">
            <a:avLst/>
          </a:prstGeom>
        </p:spPr>
        <p:txBody>
          <a:bodyPr wrap="square">
            <a:spAutoFit/>
          </a:bodyPr>
          <a:lstStyle/>
          <a:p>
            <a:pPr marL="342900" indent="-342900">
              <a:buFont typeface="Arial" pitchFamily="34" charset="0"/>
              <a:buChar char="•"/>
            </a:pPr>
            <a:r>
              <a:rPr lang="ja-JP" altLang="en-US" sz="2200" dirty="0" smtClean="0">
                <a:latin typeface="Meiryo UI" panose="020B0604030504040204" pitchFamily="50" charset="-128"/>
                <a:ea typeface="Meiryo UI" panose="020B0604030504040204" pitchFamily="50" charset="-128"/>
              </a:rPr>
              <a:t>個数基準分布関数</a:t>
            </a:r>
            <a:endParaRPr lang="en-US" altLang="ja-JP" sz="2200" dirty="0" smtClean="0">
              <a:latin typeface="Meiryo UI" panose="020B0604030504040204" pitchFamily="50" charset="-128"/>
              <a:ea typeface="Meiryo UI" panose="020B0604030504040204" pitchFamily="50" charset="-128"/>
            </a:endParaRPr>
          </a:p>
        </p:txBody>
      </p:sp>
      <p:sp>
        <p:nvSpPr>
          <p:cNvPr id="13" name="正方形/長方形 12"/>
          <p:cNvSpPr/>
          <p:nvPr/>
        </p:nvSpPr>
        <p:spPr>
          <a:xfrm>
            <a:off x="4067944" y="3671068"/>
            <a:ext cx="4408175" cy="430887"/>
          </a:xfrm>
          <a:prstGeom prst="rect">
            <a:avLst/>
          </a:prstGeom>
        </p:spPr>
        <p:txBody>
          <a:bodyPr wrap="square">
            <a:spAutoFit/>
          </a:bodyPr>
          <a:lstStyle/>
          <a:p>
            <a:pPr marL="342900" indent="-342900">
              <a:buFont typeface="Arial" pitchFamily="34" charset="0"/>
              <a:buChar char="•"/>
            </a:pPr>
            <a:r>
              <a:rPr lang="ja-JP" altLang="en-US" sz="2200" dirty="0" smtClean="0">
                <a:latin typeface="Meiryo UI" panose="020B0604030504040204" pitchFamily="50" charset="-128"/>
                <a:ea typeface="Meiryo UI" panose="020B0604030504040204" pitchFamily="50" charset="-128"/>
              </a:rPr>
              <a:t>ザウター平均粒径 </a:t>
            </a:r>
            <a:r>
              <a:rPr lang="en-US" altLang="ja-JP" sz="2200" dirty="0" smtClean="0">
                <a:latin typeface="Meiryo UI" panose="020B0604030504040204" pitchFamily="50" charset="-128"/>
                <a:ea typeface="Meiryo UI" panose="020B0604030504040204" pitchFamily="50" charset="-128"/>
              </a:rPr>
              <a:t>(SMD)</a:t>
            </a:r>
          </a:p>
        </p:txBody>
      </p:sp>
      <p:sp>
        <p:nvSpPr>
          <p:cNvPr id="14" name="正方形/長方形 13"/>
          <p:cNvSpPr/>
          <p:nvPr/>
        </p:nvSpPr>
        <p:spPr>
          <a:xfrm>
            <a:off x="395536" y="5157192"/>
            <a:ext cx="8496945" cy="1323439"/>
          </a:xfrm>
          <a:prstGeom prst="rect">
            <a:avLst/>
          </a:prstGeom>
        </p:spPr>
        <p:txBody>
          <a:bodyPr wrap="square">
            <a:spAutoFit/>
          </a:bodyPr>
          <a:lstStyle/>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撥</a:t>
            </a:r>
            <a:r>
              <a:rPr lang="ja-JP" altLang="en-US" sz="2400" dirty="0" smtClean="0">
                <a:latin typeface="Meiryo UI" panose="020B0604030504040204" pitchFamily="50" charset="-128"/>
                <a:ea typeface="Meiryo UI" panose="020B0604030504040204" pitchFamily="50" charset="-128"/>
              </a:rPr>
              <a:t>水処理をする</a:t>
            </a:r>
            <a:r>
              <a:rPr lang="ja-JP" altLang="en-US" sz="2400" dirty="0">
                <a:latin typeface="Meiryo UI" panose="020B0604030504040204" pitchFamily="50" charset="-128"/>
                <a:ea typeface="Meiryo UI" panose="020B0604030504040204" pitchFamily="50" charset="-128"/>
              </a:rPr>
              <a:t>ことで</a:t>
            </a:r>
            <a:r>
              <a:rPr lang="ja-JP" altLang="en-US" sz="2400" dirty="0" smtClean="0">
                <a:latin typeface="Meiryo UI" panose="020B0604030504040204" pitchFamily="50" charset="-128"/>
                <a:ea typeface="Meiryo UI" panose="020B0604030504040204" pitchFamily="50" charset="-128"/>
              </a:rPr>
              <a:t>粒径が</a:t>
            </a:r>
            <a:r>
              <a:rPr lang="en-US" altLang="ja-JP" sz="2400" dirty="0" smtClean="0">
                <a:latin typeface="Meiryo UI" panose="020B0604030504040204" pitchFamily="50" charset="-128"/>
                <a:ea typeface="Meiryo UI" panose="020B0604030504040204" pitchFamily="50" charset="-128"/>
              </a:rPr>
              <a:t>600μm</a:t>
            </a:r>
            <a:r>
              <a:rPr lang="ja-JP" altLang="en-US" sz="2400" dirty="0" smtClean="0">
                <a:latin typeface="Meiryo UI" panose="020B0604030504040204" pitchFamily="50" charset="-128"/>
                <a:ea typeface="Meiryo UI" panose="020B0604030504040204" pitchFamily="50" charset="-128"/>
              </a:rPr>
              <a:t>を超える大きな液滴が現れる</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撥水処理を施した方が平均粒径が大きくなる </a:t>
            </a:r>
            <a:r>
              <a:rPr lang="en-US" altLang="ja-JP" sz="2400" dirty="0" smtClean="0">
                <a:latin typeface="Meiryo UI" panose="020B0604030504040204" pitchFamily="50" charset="-128"/>
                <a:ea typeface="Meiryo UI" panose="020B0604030504040204" pitchFamily="50" charset="-128"/>
              </a:rPr>
              <a:t>(</a:t>
            </a:r>
            <a:r>
              <a:rPr lang="ja-JP" altLang="en-US" sz="2400" dirty="0" smtClean="0">
                <a:latin typeface="Meiryo UI" panose="020B0604030504040204" pitchFamily="50" charset="-128"/>
                <a:ea typeface="Meiryo UI" panose="020B0604030504040204" pitchFamily="50" charset="-128"/>
              </a:rPr>
              <a:t>通常翼の</a:t>
            </a:r>
            <a:r>
              <a:rPr lang="en-US" altLang="ja-JP" sz="2400" dirty="0" smtClean="0">
                <a:latin typeface="Meiryo UI" panose="020B0604030504040204" pitchFamily="50" charset="-128"/>
                <a:ea typeface="Meiryo UI" panose="020B0604030504040204" pitchFamily="50" charset="-128"/>
              </a:rPr>
              <a:t>1.7</a:t>
            </a:r>
            <a:r>
              <a:rPr lang="ja-JP" altLang="en-US" sz="2400" dirty="0" smtClean="0">
                <a:latin typeface="Meiryo UI" panose="020B0604030504040204" pitchFamily="50" charset="-128"/>
                <a:ea typeface="Meiryo UI" panose="020B0604030504040204" pitchFamily="50" charset="-128"/>
              </a:rPr>
              <a:t>倍</a:t>
            </a:r>
            <a:r>
              <a:rPr lang="en-US" altLang="ja-JP" sz="2400" dirty="0" smtClean="0">
                <a:latin typeface="Meiryo UI" panose="020B0604030504040204" pitchFamily="50" charset="-128"/>
                <a:ea typeface="Meiryo UI" panose="020B0604030504040204" pitchFamily="50" charset="-128"/>
              </a:rPr>
              <a:t>)</a:t>
            </a:r>
          </a:p>
          <a:p>
            <a:endParaRPr lang="en-US" altLang="ja-JP" sz="800" dirty="0" smtClean="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　後縁に形成される液</a:t>
            </a:r>
            <a:r>
              <a:rPr lang="ja-JP" altLang="en-US" sz="2400" dirty="0">
                <a:latin typeface="Meiryo UI" panose="020B0604030504040204" pitchFamily="50" charset="-128"/>
                <a:ea typeface="Meiryo UI" panose="020B0604030504040204" pitchFamily="50" charset="-128"/>
              </a:rPr>
              <a:t>だまり</a:t>
            </a:r>
            <a:r>
              <a:rPr lang="ja-JP" altLang="en-US" sz="2400" dirty="0" smtClean="0">
                <a:latin typeface="Meiryo UI" panose="020B0604030504040204" pitchFamily="50" charset="-128"/>
                <a:ea typeface="Meiryo UI" panose="020B0604030504040204" pitchFamily="50" charset="-128"/>
              </a:rPr>
              <a:t>の微粒化形式の違いによる</a:t>
            </a:r>
            <a:r>
              <a:rPr lang="ja-JP" altLang="en-US" sz="2400" dirty="0">
                <a:latin typeface="Meiryo UI" panose="020B0604030504040204" pitchFamily="50" charset="-128"/>
                <a:ea typeface="Meiryo UI" panose="020B0604030504040204" pitchFamily="50" charset="-128"/>
              </a:rPr>
              <a:t>　</a:t>
            </a:r>
            <a:endParaRPr lang="en-US" altLang="ja-JP" sz="2400" dirty="0" smtClean="0">
              <a:latin typeface="Meiryo UI" panose="020B0604030504040204" pitchFamily="50" charset="-128"/>
              <a:ea typeface="Meiryo UI" panose="020B0604030504040204" pitchFamily="50" charset="-128"/>
            </a:endParaRPr>
          </a:p>
        </p:txBody>
      </p:sp>
      <p:sp>
        <p:nvSpPr>
          <p:cNvPr id="15" name="角丸四角形 14"/>
          <p:cNvSpPr/>
          <p:nvPr/>
        </p:nvSpPr>
        <p:spPr>
          <a:xfrm>
            <a:off x="395535" y="5157192"/>
            <a:ext cx="8496946" cy="1338828"/>
          </a:xfrm>
          <a:prstGeom prst="roundRect">
            <a:avLst>
              <a:gd name="adj" fmla="val 569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067944" y="1844824"/>
            <a:ext cx="4408175" cy="769441"/>
          </a:xfrm>
          <a:prstGeom prst="rect">
            <a:avLst/>
          </a:prstGeom>
        </p:spPr>
        <p:txBody>
          <a:bodyPr wrap="square">
            <a:spAutoFit/>
          </a:bodyPr>
          <a:lstStyle/>
          <a:p>
            <a:r>
              <a:rPr lang="ja-JP" altLang="en-US" sz="2200" dirty="0" smtClean="0">
                <a:latin typeface="Meiryo UI" panose="020B0604030504040204" pitchFamily="50" charset="-128"/>
                <a:ea typeface="Meiryo UI" panose="020B0604030504040204" pitchFamily="50" charset="-128"/>
              </a:rPr>
              <a:t>それぞれ，</a:t>
            </a:r>
            <a:r>
              <a:rPr lang="en-US" altLang="ja-JP" sz="2200" dirty="0" smtClean="0">
                <a:latin typeface="Meiryo UI" panose="020B0604030504040204" pitchFamily="50" charset="-128"/>
                <a:ea typeface="Meiryo UI" panose="020B0604030504040204" pitchFamily="50" charset="-128"/>
              </a:rPr>
              <a:t>20000</a:t>
            </a:r>
            <a:r>
              <a:rPr lang="ja-JP" altLang="en-US" sz="2200" dirty="0" smtClean="0">
                <a:latin typeface="Meiryo UI" panose="020B0604030504040204" pitchFamily="50" charset="-128"/>
                <a:ea typeface="Meiryo UI" panose="020B0604030504040204" pitchFamily="50" charset="-128"/>
              </a:rPr>
              <a:t>個以上計測</a:t>
            </a:r>
            <a:endParaRPr lang="en-US" altLang="ja-JP" sz="2200" dirty="0" smtClean="0">
              <a:latin typeface="Meiryo UI" panose="020B0604030504040204" pitchFamily="50" charset="-128"/>
              <a:ea typeface="Meiryo UI" panose="020B0604030504040204" pitchFamily="50" charset="-128"/>
            </a:endParaRPr>
          </a:p>
          <a:p>
            <a:r>
              <a:rPr lang="ja-JP" altLang="en-US" sz="2200" dirty="0" smtClean="0">
                <a:latin typeface="Meiryo UI" panose="020B0604030504040204" pitchFamily="50" charset="-128"/>
                <a:ea typeface="Meiryo UI" panose="020B0604030504040204" pitchFamily="50" charset="-128"/>
              </a:rPr>
              <a:t>以下の二つで評価</a:t>
            </a:r>
            <a:endParaRPr lang="en-US" altLang="ja-JP" sz="2200" dirty="0" smtClean="0">
              <a:latin typeface="Meiryo UI" panose="020B0604030504040204" pitchFamily="50" charset="-128"/>
              <a:ea typeface="Meiryo UI" panose="020B0604030504040204" pitchFamily="50" charset="-128"/>
            </a:endParaRPr>
          </a:p>
        </p:txBody>
      </p:sp>
      <p:sp>
        <p:nvSpPr>
          <p:cNvPr id="21" name="コンテンツ プレースホルダー 2"/>
          <p:cNvSpPr txBox="1">
            <a:spLocks/>
          </p:cNvSpPr>
          <p:nvPr/>
        </p:nvSpPr>
        <p:spPr bwMode="auto">
          <a:xfrm>
            <a:off x="213652" y="1268760"/>
            <a:ext cx="428634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a:solidFill>
                  <a:schemeClr val="accent6">
                    <a:lumMod val="75000"/>
                  </a:schemeClr>
                </a:solidFill>
                <a:latin typeface="+mj-lt"/>
                <a:ea typeface="Meiryo UI" panose="020B0604030504040204" pitchFamily="50" charset="-128"/>
              </a:rPr>
              <a:t>後縁より飛散</a:t>
            </a:r>
            <a:r>
              <a:rPr lang="ja-JP" altLang="en-US" sz="2400" b="1" kern="0" dirty="0" smtClean="0">
                <a:solidFill>
                  <a:schemeClr val="accent6">
                    <a:lumMod val="75000"/>
                  </a:schemeClr>
                </a:solidFill>
                <a:latin typeface="+mj-lt"/>
                <a:ea typeface="Meiryo UI" panose="020B0604030504040204" pitchFamily="50" charset="-128"/>
              </a:rPr>
              <a:t>する液滴径</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6" name="円/楕円 5"/>
          <p:cNvSpPr/>
          <p:nvPr/>
        </p:nvSpPr>
        <p:spPr>
          <a:xfrm>
            <a:off x="2915816" y="3927920"/>
            <a:ext cx="1008112" cy="8692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8" y="1684456"/>
            <a:ext cx="3438000" cy="3438000"/>
          </a:xfrm>
          <a:prstGeom prst="rect">
            <a:avLst/>
          </a:prstGeom>
        </p:spPr>
      </p:pic>
    </p:spTree>
    <p:extLst>
      <p:ext uri="{BB962C8B-B14F-4D97-AF65-F5344CB8AC3E}">
        <p14:creationId xmlns:p14="http://schemas.microsoft.com/office/powerpoint/2010/main" val="393609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indent="360363" algn="l"/>
            <a:r>
              <a:rPr kumimoji="1" lang="ja-JP" altLang="en-US" b="1" dirty="0" smtClean="0">
                <a:solidFill>
                  <a:schemeClr val="accent6">
                    <a:lumMod val="75000"/>
                  </a:schemeClr>
                </a:solidFill>
                <a:latin typeface="Meiryo UI" panose="020B0604030504040204" pitchFamily="50" charset="-128"/>
                <a:ea typeface="Meiryo UI" panose="020B0604030504040204" pitchFamily="50" charset="-128"/>
              </a:rPr>
              <a:t>目次</a:t>
            </a:r>
            <a:endParaRPr kumimoji="1" lang="ja-JP" altLang="en-US" b="1" dirty="0">
              <a:solidFill>
                <a:schemeClr val="accent6">
                  <a:lumMod val="75000"/>
                </a:schemeClr>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452438" y="1413024"/>
            <a:ext cx="8229600" cy="5040312"/>
          </a:xfrm>
        </p:spPr>
        <p:txBody>
          <a:bodyPr/>
          <a:lstStyle/>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研究背景・目的</a:t>
            </a:r>
            <a:endParaRPr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kumimoji="1" lang="ja-JP" altLang="en-US" sz="2800" dirty="0" smtClean="0">
                <a:solidFill>
                  <a:schemeClr val="bg2"/>
                </a:solidFill>
                <a:latin typeface="Meiryo UI" panose="020B0604030504040204" pitchFamily="50" charset="-128"/>
                <a:ea typeface="Meiryo UI" panose="020B0604030504040204" pitchFamily="50" charset="-128"/>
              </a:rPr>
              <a:t>実験設備・条件</a:t>
            </a:r>
            <a:endParaRPr kumimoji="1"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a:solidFill>
                  <a:schemeClr val="bg2"/>
                </a:solidFill>
                <a:latin typeface="Meiryo UI" panose="020B0604030504040204" pitchFamily="50" charset="-128"/>
                <a:ea typeface="Meiryo UI" panose="020B0604030504040204" pitchFamily="50" charset="-128"/>
              </a:rPr>
              <a:t>実験・解析手法</a:t>
            </a:r>
            <a:endParaRPr lang="en-US" altLang="ja-JP" sz="2800" dirty="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実験結果・考察</a:t>
            </a:r>
            <a:endParaRPr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latin typeface="Meiryo UI" panose="020B0604030504040204" pitchFamily="50" charset="-128"/>
                <a:ea typeface="Meiryo UI" panose="020B0604030504040204" pitchFamily="50" charset="-128"/>
              </a:rPr>
              <a:t>まとめ</a:t>
            </a:r>
            <a:endParaRPr lang="en-US" altLang="ja-JP" sz="28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6444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88424" y="748022"/>
            <a:ext cx="864096" cy="338554"/>
          </a:xfrm>
          <a:prstGeom prst="rect">
            <a:avLst/>
          </a:prstGeom>
          <a:noFill/>
        </p:spPr>
        <p:txBody>
          <a:bodyPr wrap="square" rtlCol="0">
            <a:spAutoFit/>
          </a:bodyPr>
          <a:lstStyle/>
          <a:p>
            <a:r>
              <a:rPr kumimoji="1" lang="en-US" altLang="ja-JP" sz="1600" dirty="0" smtClean="0">
                <a:solidFill>
                  <a:schemeClr val="bg1"/>
                </a:solidFill>
                <a:latin typeface="Meiryo UI" panose="020B0604030504040204" pitchFamily="50" charset="-128"/>
                <a:ea typeface="Meiryo UI" panose="020B0604030504040204" pitchFamily="50" charset="-128"/>
              </a:rPr>
              <a:t>16/16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まとめ・今後の展望</a:t>
            </a:r>
            <a:endParaRPr kumimoji="1" lang="ja-JP" altLang="en-US" sz="1800" dirty="0">
              <a:ea typeface="Meiryo UI" panose="020B0604030504040204" pitchFamily="50" charset="-128"/>
            </a:endParaRPr>
          </a:p>
        </p:txBody>
      </p:sp>
      <p:sp>
        <p:nvSpPr>
          <p:cNvPr id="6" name="コンテンツ プレースホルダー 2"/>
          <p:cNvSpPr txBox="1">
            <a:spLocks/>
          </p:cNvSpPr>
          <p:nvPr/>
        </p:nvSpPr>
        <p:spPr bwMode="auto">
          <a:xfrm>
            <a:off x="213652" y="1278052"/>
            <a:ext cx="428634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まとめ</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7" name="正方形/長方形 6"/>
          <p:cNvSpPr/>
          <p:nvPr/>
        </p:nvSpPr>
        <p:spPr>
          <a:xfrm>
            <a:off x="325708" y="1628800"/>
            <a:ext cx="8638780" cy="3046988"/>
          </a:xfrm>
          <a:prstGeom prst="rect">
            <a:avLst/>
          </a:prstGeom>
        </p:spPr>
        <p:txBody>
          <a:bodyPr wrap="square">
            <a:spAutoFit/>
          </a:bodyPr>
          <a:lstStyle/>
          <a:p>
            <a:pPr algn="just"/>
            <a:r>
              <a:rPr lang="ja-JP" altLang="en-US" sz="2400" dirty="0" smtClean="0">
                <a:latin typeface="Meiryo UI" panose="020B0604030504040204" pitchFamily="50" charset="-128"/>
                <a:ea typeface="Meiryo UI" panose="020B0604030504040204" pitchFamily="50" charset="-128"/>
              </a:rPr>
              <a:t>濡れ性を変化させた際の翼面上や翼下流の可視化実験により、以下の知見を得た</a:t>
            </a:r>
            <a:endParaRPr lang="en-US" altLang="ja-JP" sz="2400" dirty="0" smtClean="0">
              <a:latin typeface="Meiryo UI" panose="020B0604030504040204" pitchFamily="50" charset="-128"/>
              <a:ea typeface="Meiryo UI" panose="020B0604030504040204" pitchFamily="50" charset="-128"/>
            </a:endParaRPr>
          </a:p>
          <a:p>
            <a:pPr marL="342900" indent="-342900" algn="just">
              <a:buFont typeface="Arial" pitchFamily="34" charset="0"/>
              <a:buChar char="•"/>
            </a:pPr>
            <a:r>
              <a:rPr lang="ja-JP" altLang="en-US" sz="2400" dirty="0" smtClean="0">
                <a:latin typeface="Meiryo UI" panose="020B0604030504040204" pitchFamily="50" charset="-128"/>
                <a:ea typeface="Meiryo UI" panose="020B0604030504040204" pitchFamily="50" charset="-128"/>
              </a:rPr>
              <a:t>濡れ性を変化させると、翼面上の液挙動が変化するとともに後縁に形成される液だまり</a:t>
            </a:r>
            <a:r>
              <a:rPr lang="ja-JP" altLang="en-US" sz="2400" dirty="0">
                <a:latin typeface="Meiryo UI" panose="020B0604030504040204" pitchFamily="50" charset="-128"/>
                <a:ea typeface="Meiryo UI" panose="020B0604030504040204" pitchFamily="50" charset="-128"/>
              </a:rPr>
              <a:t>のスパン方向の大きさ</a:t>
            </a:r>
            <a:r>
              <a:rPr lang="ja-JP" altLang="en-US" sz="2400" dirty="0" smtClean="0">
                <a:latin typeface="Meiryo UI" panose="020B0604030504040204" pitchFamily="50" charset="-128"/>
                <a:ea typeface="Meiryo UI" panose="020B0604030504040204" pitchFamily="50" charset="-128"/>
              </a:rPr>
              <a:t>が変わる</a:t>
            </a:r>
            <a:endParaRPr lang="en-US" altLang="ja-JP" sz="2400" dirty="0" smtClean="0">
              <a:latin typeface="Meiryo UI" panose="020B0604030504040204" pitchFamily="50" charset="-128"/>
              <a:ea typeface="Meiryo UI" panose="020B0604030504040204" pitchFamily="50" charset="-128"/>
            </a:endParaRPr>
          </a:p>
          <a:p>
            <a:pPr marL="342900" indent="-342900" algn="just">
              <a:buFont typeface="Arial" pitchFamily="34" charset="0"/>
              <a:buChar char="•"/>
            </a:pPr>
            <a:r>
              <a:rPr lang="ja-JP" altLang="en-US" sz="2400" dirty="0" smtClean="0">
                <a:latin typeface="Meiryo UI" panose="020B0604030504040204" pitchFamily="50" charset="-128"/>
                <a:ea typeface="Meiryo UI" panose="020B0604030504040204" pitchFamily="50" charset="-128"/>
              </a:rPr>
              <a:t>上記変化に伴い，後縁からの飛散位置は通常翼では離散的に，撥水翼では連続的になる</a:t>
            </a:r>
            <a:endParaRPr lang="en-US" altLang="ja-JP" sz="2400" dirty="0" smtClean="0">
              <a:latin typeface="Meiryo UI" panose="020B0604030504040204" pitchFamily="50" charset="-128"/>
              <a:ea typeface="Meiryo UI" panose="020B0604030504040204" pitchFamily="50" charset="-128"/>
            </a:endParaRPr>
          </a:p>
          <a:p>
            <a:pPr marL="342900" indent="-342900" algn="just">
              <a:buFont typeface="Arial" pitchFamily="34" charset="0"/>
              <a:buChar char="•"/>
            </a:pPr>
            <a:r>
              <a:rPr lang="ja-JP" altLang="en-US" sz="2400" dirty="0" smtClean="0">
                <a:latin typeface="Meiryo UI" panose="020B0604030504040204" pitchFamily="50" charset="-128"/>
                <a:ea typeface="Meiryo UI" panose="020B0604030504040204" pitchFamily="50" charset="-128"/>
              </a:rPr>
              <a:t>後</a:t>
            </a:r>
            <a:r>
              <a:rPr lang="ja-JP" altLang="en-US" sz="2400" dirty="0">
                <a:latin typeface="Meiryo UI" panose="020B0604030504040204" pitchFamily="50" charset="-128"/>
                <a:ea typeface="Meiryo UI" panose="020B0604030504040204" pitchFamily="50" charset="-128"/>
              </a:rPr>
              <a:t>縁</a:t>
            </a:r>
            <a:r>
              <a:rPr lang="ja-JP" altLang="en-US" sz="2400" dirty="0" smtClean="0">
                <a:latin typeface="Meiryo UI" panose="020B0604030504040204" pitchFamily="50" charset="-128"/>
                <a:ea typeface="Meiryo UI" panose="020B0604030504040204" pitchFamily="50" charset="-128"/>
              </a:rPr>
              <a:t>の液だまりの大きさの違いにより微粒化形式が変化し、それに伴い粒径分布も変化する</a:t>
            </a:r>
            <a:endParaRPr lang="en-US" altLang="ja-JP" sz="2400" dirty="0" smtClean="0">
              <a:latin typeface="Meiryo UI" panose="020B0604030504040204" pitchFamily="50" charset="-128"/>
              <a:ea typeface="Meiryo UI" panose="020B0604030504040204" pitchFamily="50" charset="-128"/>
            </a:endParaRPr>
          </a:p>
        </p:txBody>
      </p:sp>
      <p:sp>
        <p:nvSpPr>
          <p:cNvPr id="10" name="コンテンツ プレースホルダー 2"/>
          <p:cNvSpPr txBox="1">
            <a:spLocks/>
          </p:cNvSpPr>
          <p:nvPr/>
        </p:nvSpPr>
        <p:spPr bwMode="auto">
          <a:xfrm>
            <a:off x="213652" y="4653136"/>
            <a:ext cx="428634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a:solidFill>
                  <a:schemeClr val="accent6">
                    <a:lumMod val="75000"/>
                  </a:schemeClr>
                </a:solidFill>
                <a:latin typeface="+mj-lt"/>
                <a:ea typeface="Meiryo UI" panose="020B0604030504040204" pitchFamily="50" charset="-128"/>
              </a:rPr>
              <a:t>今後の展望</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9" name="正方形/長方形 8"/>
          <p:cNvSpPr/>
          <p:nvPr/>
        </p:nvSpPr>
        <p:spPr>
          <a:xfrm>
            <a:off x="325708" y="5014680"/>
            <a:ext cx="8638780" cy="461665"/>
          </a:xfrm>
          <a:prstGeom prst="rect">
            <a:avLst/>
          </a:prstGeom>
        </p:spPr>
        <p:txBody>
          <a:bodyPr wrap="square">
            <a:spAutoFit/>
          </a:bodyPr>
          <a:lstStyle/>
          <a:p>
            <a:pPr marL="342900" indent="-342900" algn="just">
              <a:buFont typeface="Arial" pitchFamily="34" charset="0"/>
              <a:buChar char="•"/>
            </a:pPr>
            <a:r>
              <a:rPr lang="ja-JP" altLang="en-US" sz="2400" dirty="0" smtClean="0">
                <a:latin typeface="Meiryo UI" panose="020B0604030504040204" pitchFamily="50" charset="-128"/>
                <a:ea typeface="Meiryo UI" panose="020B0604030504040204" pitchFamily="50" charset="-128"/>
              </a:rPr>
              <a:t>エロージョンの評価へ</a:t>
            </a:r>
            <a:endParaRPr lang="en-US" altLang="ja-JP" sz="2400" dirty="0" smtClean="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2" name="テキスト ボックス 1"/>
              <p:cNvSpPr txBox="1"/>
              <p:nvPr/>
            </p:nvSpPr>
            <p:spPr>
              <a:xfrm>
                <a:off x="1273427" y="5373216"/>
                <a:ext cx="4738733" cy="441596"/>
              </a:xfrm>
              <a:prstGeom prst="rect">
                <a:avLst/>
              </a:prstGeom>
              <a:noFill/>
            </p:spPr>
            <p:txBody>
              <a:bodyPr wrap="none" rtlCol="0">
                <a:spAutoFit/>
              </a:bodyPr>
              <a:lstStyle/>
              <a:p>
                <a:r>
                  <a:rPr lang="en-US" altLang="ja-JP" sz="2200" dirty="0">
                    <a:latin typeface="Helvetica" pitchFamily="34" charset="0"/>
                  </a:rPr>
                  <a:t>E</a:t>
                </a:r>
                <a:r>
                  <a:rPr lang="en-US" altLang="ja-JP" sz="2200" dirty="0" smtClean="0">
                    <a:latin typeface="Helvetica" pitchFamily="34" charset="0"/>
                  </a:rPr>
                  <a:t>rosion Rate : </a:t>
                </a:r>
                <a14:m>
                  <m:oMath xmlns:m="http://schemas.openxmlformats.org/officeDocument/2006/math">
                    <m:acc>
                      <m:accPr>
                        <m:chr m:val="̇"/>
                        <m:ctrlPr>
                          <a:rPr kumimoji="1" lang="en-US" altLang="ja-JP" sz="2200" b="0" i="1" smtClean="0">
                            <a:latin typeface="Cambria Math"/>
                          </a:rPr>
                        </m:ctrlPr>
                      </m:accPr>
                      <m:e>
                        <m:sSub>
                          <m:sSubPr>
                            <m:ctrlPr>
                              <a:rPr kumimoji="1" lang="en-US" altLang="ja-JP" sz="2200" b="0" i="1" smtClean="0">
                                <a:latin typeface="Cambria Math"/>
                              </a:rPr>
                            </m:ctrlPr>
                          </m:sSubPr>
                          <m:e>
                            <m:r>
                              <a:rPr kumimoji="1" lang="en-US" altLang="ja-JP" sz="2200" b="0" i="1" smtClean="0">
                                <a:latin typeface="Cambria Math"/>
                              </a:rPr>
                              <m:t>𝐸</m:t>
                            </m:r>
                          </m:e>
                          <m:sub>
                            <m:r>
                              <a:rPr kumimoji="1" lang="en-US" altLang="ja-JP" sz="2200" b="0" i="1" smtClean="0">
                                <a:latin typeface="Cambria Math"/>
                              </a:rPr>
                              <m:t>𝑠𝑡</m:t>
                            </m:r>
                          </m:sub>
                        </m:sSub>
                      </m:e>
                    </m:acc>
                    <m:r>
                      <a:rPr kumimoji="1" lang="en-US" altLang="ja-JP" sz="2200" b="0" i="1" smtClean="0">
                        <a:latin typeface="Cambria Math"/>
                      </a:rPr>
                      <m:t>=</m:t>
                    </m:r>
                    <m:sSub>
                      <m:sSubPr>
                        <m:ctrlPr>
                          <a:rPr kumimoji="1" lang="en-US" altLang="ja-JP" sz="2200" b="0" i="1" smtClean="0">
                            <a:latin typeface="Cambria Math"/>
                          </a:rPr>
                        </m:ctrlPr>
                      </m:sSubPr>
                      <m:e>
                        <m:r>
                          <a:rPr kumimoji="1" lang="en-US" altLang="ja-JP" sz="2200" b="0" i="1" smtClean="0">
                            <a:latin typeface="Cambria Math"/>
                          </a:rPr>
                          <m:t>𝐶</m:t>
                        </m:r>
                      </m:e>
                      <m:sub>
                        <m:r>
                          <a:rPr kumimoji="1" lang="en-US" altLang="ja-JP" sz="2200" b="0" i="1" smtClean="0">
                            <a:latin typeface="Cambria Math"/>
                          </a:rPr>
                          <m:t>1</m:t>
                        </m:r>
                      </m:sub>
                    </m:sSub>
                    <m:r>
                      <a:rPr kumimoji="1" lang="en-US" altLang="ja-JP" sz="2200" b="0" i="1" smtClean="0">
                        <a:latin typeface="Cambria Math"/>
                      </a:rPr>
                      <m:t>∙</m:t>
                    </m:r>
                    <m:sSup>
                      <m:sSupPr>
                        <m:ctrlPr>
                          <a:rPr kumimoji="1" lang="en-US" altLang="ja-JP" sz="2200" b="0" i="1" smtClean="0">
                            <a:latin typeface="Cambria Math"/>
                          </a:rPr>
                        </m:ctrlPr>
                      </m:sSupPr>
                      <m:e>
                        <m:r>
                          <a:rPr kumimoji="1" lang="en-US" altLang="ja-JP" sz="2200" b="0" i="1" smtClean="0">
                            <a:latin typeface="Cambria Math"/>
                          </a:rPr>
                          <m:t>𝑉</m:t>
                        </m:r>
                      </m:e>
                      <m:sup>
                        <m:r>
                          <a:rPr kumimoji="1" lang="en-US" altLang="ja-JP" sz="2200" b="0" i="1" smtClean="0">
                            <a:latin typeface="Cambria Math"/>
                          </a:rPr>
                          <m:t>𝑝</m:t>
                        </m:r>
                        <m:r>
                          <a:rPr kumimoji="1" lang="en-US" altLang="ja-JP" sz="2200" b="0" i="1" smtClean="0">
                            <a:latin typeface="Cambria Math"/>
                          </a:rPr>
                          <m:t>1</m:t>
                        </m:r>
                      </m:sup>
                    </m:sSup>
                    <m:r>
                      <a:rPr kumimoji="1" lang="en-US" altLang="ja-JP" sz="2200" b="0" i="1" smtClean="0">
                        <a:latin typeface="Cambria Math"/>
                      </a:rPr>
                      <m:t>∙</m:t>
                    </m:r>
                    <m:sSup>
                      <m:sSupPr>
                        <m:ctrlPr>
                          <a:rPr kumimoji="1" lang="en-US" altLang="ja-JP" sz="2200" b="0" i="1" smtClean="0">
                            <a:latin typeface="Cambria Math"/>
                          </a:rPr>
                        </m:ctrlPr>
                      </m:sSupPr>
                      <m:e>
                        <m:r>
                          <a:rPr kumimoji="1" lang="en-US" altLang="ja-JP" sz="2200" b="0" i="1" smtClean="0">
                            <a:latin typeface="Cambria Math"/>
                          </a:rPr>
                          <m:t>𝑑</m:t>
                        </m:r>
                      </m:e>
                      <m:sup>
                        <m:r>
                          <a:rPr kumimoji="1" lang="en-US" altLang="ja-JP" sz="2200" b="0" i="1" smtClean="0">
                            <a:latin typeface="Cambria Math"/>
                          </a:rPr>
                          <m:t>𝑞</m:t>
                        </m:r>
                        <m:r>
                          <a:rPr kumimoji="1" lang="en-US" altLang="ja-JP" sz="2200" b="0" i="1" smtClean="0">
                            <a:latin typeface="Cambria Math"/>
                          </a:rPr>
                          <m:t>1</m:t>
                        </m:r>
                      </m:sup>
                    </m:sSup>
                    <m:r>
                      <a:rPr kumimoji="1" lang="en-US" altLang="ja-JP" sz="2200" b="0" i="1" smtClean="0">
                        <a:latin typeface="Cambria Math"/>
                      </a:rPr>
                      <m:t>∙</m:t>
                    </m:r>
                    <m:r>
                      <a:rPr kumimoji="1" lang="en-US" altLang="ja-JP" sz="2200" b="0" i="1" smtClean="0">
                        <a:latin typeface="Cambria Math"/>
                      </a:rPr>
                      <m:t>𝑁</m:t>
                    </m:r>
                  </m:oMath>
                </a14:m>
                <a:endParaRPr kumimoji="1" lang="ja-JP" altLang="en-US" sz="2200" dirty="0"/>
              </a:p>
            </p:txBody>
          </p:sp>
        </mc:Choice>
        <mc:Fallback xmlns="">
          <p:sp>
            <p:nvSpPr>
              <p:cNvPr id="2" name="テキスト ボックス 1"/>
              <p:cNvSpPr txBox="1">
                <a:spLocks noRot="1" noChangeAspect="1" noMove="1" noResize="1" noEditPoints="1" noAdjustHandles="1" noChangeArrowheads="1" noChangeShapeType="1" noTextEdit="1"/>
              </p:cNvSpPr>
              <p:nvPr/>
            </p:nvSpPr>
            <p:spPr>
              <a:xfrm>
                <a:off x="1273427" y="5373216"/>
                <a:ext cx="4738733" cy="441596"/>
              </a:xfrm>
              <a:prstGeom prst="rect">
                <a:avLst/>
              </a:prstGeom>
              <a:blipFill rotWithShape="1">
                <a:blip r:embed="rId3"/>
                <a:stretch>
                  <a:fillRect l="-1673" t="-5479" b="-26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2051720" y="5733256"/>
                <a:ext cx="7014484" cy="400110"/>
              </a:xfrm>
              <a:prstGeom prst="rect">
                <a:avLst/>
              </a:prstGeom>
              <a:noFill/>
            </p:spPr>
            <p:txBody>
              <a:bodyPr wrap="none" rtlCol="0">
                <a:spAutoFit/>
              </a:bodyPr>
              <a:lstStyle/>
              <a:p>
                <a14:m>
                  <m:oMath xmlns:m="http://schemas.openxmlformats.org/officeDocument/2006/math">
                    <m:r>
                      <a:rPr kumimoji="1" lang="en-US" altLang="ja-JP" sz="2000" b="0" i="1" smtClean="0">
                        <a:latin typeface="Cambria Math"/>
                      </a:rPr>
                      <m:t>𝑉</m:t>
                    </m:r>
                    <m:r>
                      <a:rPr kumimoji="1" lang="en-US" altLang="ja-JP" sz="2000" b="0" i="1" smtClean="0">
                        <a:latin typeface="Cambria Math"/>
                      </a:rPr>
                      <m:t>:</m:t>
                    </m:r>
                  </m:oMath>
                </a14:m>
                <a:r>
                  <a:rPr kumimoji="1" lang="ja-JP" altLang="en-US" sz="2000" dirty="0" smtClean="0">
                    <a:latin typeface="Meiryo UI" pitchFamily="50" charset="-128"/>
                    <a:ea typeface="Meiryo UI" pitchFamily="50" charset="-128"/>
                    <a:cs typeface="Meiryo UI" pitchFamily="50" charset="-128"/>
                  </a:rPr>
                  <a:t>液滴衝突速度</a:t>
                </a:r>
                <a:r>
                  <a:rPr kumimoji="1" lang="ja-JP" altLang="en-US" sz="2000" dirty="0" smtClean="0"/>
                  <a:t>，</a:t>
                </a:r>
                <a14:m>
                  <m:oMath xmlns:m="http://schemas.openxmlformats.org/officeDocument/2006/math">
                    <m:r>
                      <a:rPr kumimoji="1" lang="en-US" altLang="ja-JP" sz="2000" b="0" i="1" smtClean="0">
                        <a:latin typeface="Cambria Math"/>
                      </a:rPr>
                      <m:t>𝑑</m:t>
                    </m:r>
                    <m:r>
                      <a:rPr kumimoji="1" lang="en-US" altLang="ja-JP" sz="2000" b="0" i="1" smtClean="0">
                        <a:latin typeface="Cambria Math"/>
                      </a:rPr>
                      <m:t>:</m:t>
                    </m:r>
                  </m:oMath>
                </a14:m>
                <a:r>
                  <a:rPr kumimoji="1" lang="ja-JP" altLang="en-US" sz="2000" dirty="0" smtClean="0">
                    <a:latin typeface="Meiryo UI" pitchFamily="50" charset="-128"/>
                    <a:ea typeface="Meiryo UI" pitchFamily="50" charset="-128"/>
                    <a:cs typeface="Meiryo UI" pitchFamily="50" charset="-128"/>
                  </a:rPr>
                  <a:t>液滴径</a:t>
                </a:r>
                <a:r>
                  <a:rPr kumimoji="1" lang="en-US" altLang="ja-JP" sz="2000" dirty="0" smtClean="0"/>
                  <a:t>, </a:t>
                </a:r>
                <a14:m>
                  <m:oMath xmlns:m="http://schemas.openxmlformats.org/officeDocument/2006/math">
                    <m:r>
                      <a:rPr kumimoji="1" lang="en-US" altLang="ja-JP" sz="2000" b="0" i="1" smtClean="0">
                        <a:latin typeface="Cambria Math"/>
                      </a:rPr>
                      <m:t>𝑁</m:t>
                    </m:r>
                    <m:r>
                      <a:rPr kumimoji="1" lang="en-US" altLang="ja-JP" sz="2000" b="0" i="1" smtClean="0">
                        <a:latin typeface="Cambria Math"/>
                      </a:rPr>
                      <m:t>:</m:t>
                    </m:r>
                  </m:oMath>
                </a14:m>
                <a:r>
                  <a:rPr kumimoji="1" lang="ja-JP" altLang="en-US" sz="2000" dirty="0" smtClean="0">
                    <a:latin typeface="Meiryo UI" pitchFamily="50" charset="-128"/>
                    <a:ea typeface="Meiryo UI" pitchFamily="50" charset="-128"/>
                    <a:cs typeface="Meiryo UI" pitchFamily="50" charset="-128"/>
                  </a:rPr>
                  <a:t>液滴衝突数</a:t>
                </a:r>
                <a:r>
                  <a:rPr kumimoji="1" lang="en-US" altLang="ja-JP" sz="2000" dirty="0" smtClean="0">
                    <a:latin typeface="Meiryo UI" pitchFamily="50" charset="-128"/>
                    <a:ea typeface="Meiryo UI" pitchFamily="50" charset="-128"/>
                    <a:cs typeface="Meiryo UI" pitchFamily="50" charset="-128"/>
                  </a:rPr>
                  <a:t>, </a:t>
                </a:r>
                <a14:m>
                  <m:oMath xmlns:m="http://schemas.openxmlformats.org/officeDocument/2006/math">
                    <m:sSub>
                      <m:sSubPr>
                        <m:ctrlPr>
                          <a:rPr kumimoji="1" lang="en-US" altLang="ja-JP" sz="2000" b="0" i="1" smtClean="0">
                            <a:latin typeface="Cambria Math"/>
                            <a:ea typeface="Meiryo UI" pitchFamily="50" charset="-128"/>
                            <a:cs typeface="Meiryo UI" pitchFamily="50" charset="-128"/>
                          </a:rPr>
                        </m:ctrlPr>
                      </m:sSubPr>
                      <m:e>
                        <m:r>
                          <a:rPr kumimoji="1" lang="en-US" altLang="ja-JP" sz="2000" b="0" i="1" smtClean="0">
                            <a:latin typeface="Cambria Math"/>
                            <a:ea typeface="Meiryo UI" pitchFamily="50" charset="-128"/>
                            <a:cs typeface="Meiryo UI" pitchFamily="50" charset="-128"/>
                          </a:rPr>
                          <m:t>𝐶</m:t>
                        </m:r>
                      </m:e>
                      <m:sub>
                        <m:r>
                          <a:rPr kumimoji="1" lang="en-US" altLang="ja-JP" sz="2000" b="0" i="1" smtClean="0">
                            <a:latin typeface="Cambria Math"/>
                            <a:ea typeface="Meiryo UI" pitchFamily="50" charset="-128"/>
                            <a:cs typeface="Meiryo UI" pitchFamily="50" charset="-128"/>
                          </a:rPr>
                          <m:t>1</m:t>
                        </m:r>
                      </m:sub>
                    </m:sSub>
                    <m:r>
                      <a:rPr kumimoji="1" lang="en-US" altLang="ja-JP" sz="2000" b="0" i="1" smtClean="0">
                        <a:latin typeface="Cambria Math"/>
                        <a:ea typeface="Meiryo UI" pitchFamily="50" charset="-128"/>
                        <a:cs typeface="Meiryo UI" pitchFamily="50" charset="-128"/>
                      </a:rPr>
                      <m:t>, </m:t>
                    </m:r>
                    <m:sSub>
                      <m:sSubPr>
                        <m:ctrlPr>
                          <a:rPr kumimoji="1" lang="en-US" altLang="ja-JP" sz="2000" b="0" i="1" smtClean="0">
                            <a:latin typeface="Cambria Math"/>
                            <a:ea typeface="Meiryo UI" pitchFamily="50" charset="-128"/>
                            <a:cs typeface="Meiryo UI" pitchFamily="50" charset="-128"/>
                          </a:rPr>
                        </m:ctrlPr>
                      </m:sSubPr>
                      <m:e>
                        <m:r>
                          <a:rPr kumimoji="1" lang="en-US" altLang="ja-JP" sz="2000" b="0" i="1" smtClean="0">
                            <a:latin typeface="Cambria Math"/>
                            <a:ea typeface="Meiryo UI" pitchFamily="50" charset="-128"/>
                            <a:cs typeface="Meiryo UI" pitchFamily="50" charset="-128"/>
                          </a:rPr>
                          <m:t>𝑝</m:t>
                        </m:r>
                      </m:e>
                      <m:sub>
                        <m:r>
                          <a:rPr kumimoji="1" lang="en-US" altLang="ja-JP" sz="2000" b="0" i="1" smtClean="0">
                            <a:latin typeface="Cambria Math"/>
                            <a:ea typeface="Meiryo UI" pitchFamily="50" charset="-128"/>
                            <a:cs typeface="Meiryo UI" pitchFamily="50" charset="-128"/>
                          </a:rPr>
                          <m:t>1</m:t>
                        </m:r>
                      </m:sub>
                    </m:sSub>
                    <m:r>
                      <a:rPr kumimoji="1" lang="en-US" altLang="ja-JP" sz="2000" b="0" i="1" smtClean="0">
                        <a:latin typeface="Cambria Math"/>
                        <a:ea typeface="Meiryo UI" pitchFamily="50" charset="-128"/>
                        <a:cs typeface="Meiryo UI" pitchFamily="50" charset="-128"/>
                      </a:rPr>
                      <m:t>, </m:t>
                    </m:r>
                    <m:sSub>
                      <m:sSubPr>
                        <m:ctrlPr>
                          <a:rPr kumimoji="1" lang="en-US" altLang="ja-JP" sz="2000" b="0" i="1" smtClean="0">
                            <a:latin typeface="Cambria Math"/>
                            <a:ea typeface="Meiryo UI" pitchFamily="50" charset="-128"/>
                            <a:cs typeface="Meiryo UI" pitchFamily="50" charset="-128"/>
                          </a:rPr>
                        </m:ctrlPr>
                      </m:sSubPr>
                      <m:e>
                        <m:r>
                          <a:rPr kumimoji="1" lang="en-US" altLang="ja-JP" sz="2000" b="0" i="1" smtClean="0">
                            <a:latin typeface="Cambria Math"/>
                            <a:ea typeface="Meiryo UI" pitchFamily="50" charset="-128"/>
                            <a:cs typeface="Meiryo UI" pitchFamily="50" charset="-128"/>
                          </a:rPr>
                          <m:t>𝑞</m:t>
                        </m:r>
                      </m:e>
                      <m:sub>
                        <m:r>
                          <a:rPr kumimoji="1" lang="en-US" altLang="ja-JP" sz="2000" b="0" i="1" smtClean="0">
                            <a:latin typeface="Cambria Math"/>
                            <a:ea typeface="Meiryo UI" pitchFamily="50" charset="-128"/>
                            <a:cs typeface="Meiryo UI" pitchFamily="50" charset="-128"/>
                          </a:rPr>
                          <m:t>1</m:t>
                        </m:r>
                      </m:sub>
                    </m:sSub>
                    <m:r>
                      <a:rPr kumimoji="1" lang="en-US" altLang="ja-JP" sz="2000" b="0" i="1" smtClean="0">
                        <a:latin typeface="Cambria Math"/>
                        <a:ea typeface="Meiryo UI" pitchFamily="50" charset="-128"/>
                        <a:cs typeface="Meiryo UI" pitchFamily="50" charset="-128"/>
                      </a:rPr>
                      <m:t>:</m:t>
                    </m:r>
                  </m:oMath>
                </a14:m>
                <a:r>
                  <a:rPr kumimoji="1" lang="ja-JP" altLang="en-US" sz="2000" dirty="0" smtClean="0">
                    <a:latin typeface="Meiryo UI" pitchFamily="50" charset="-128"/>
                    <a:ea typeface="Meiryo UI" pitchFamily="50" charset="-128"/>
                    <a:cs typeface="Meiryo UI" pitchFamily="50" charset="-128"/>
                  </a:rPr>
                  <a:t>材料定数</a:t>
                </a:r>
                <a:endParaRPr kumimoji="1" lang="ja-JP" altLang="en-US" sz="2000" dirty="0">
                  <a:latin typeface="Meiryo UI" pitchFamily="50" charset="-128"/>
                  <a:ea typeface="Meiryo UI" pitchFamily="50" charset="-128"/>
                  <a:cs typeface="Meiryo UI" pitchFamily="50"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051720" y="5733256"/>
                <a:ext cx="7014484" cy="400110"/>
              </a:xfrm>
              <a:prstGeom prst="rect">
                <a:avLst/>
              </a:prstGeom>
              <a:blipFill rotWithShape="1">
                <a:blip r:embed="rId4"/>
                <a:stretch>
                  <a:fillRect t="-10606" b="-27273"/>
                </a:stretch>
              </a:blipFill>
            </p:spPr>
            <p:txBody>
              <a:bodyPr/>
              <a:lstStyle/>
              <a:p>
                <a:r>
                  <a:rPr lang="ja-JP" altLang="en-US">
                    <a:noFill/>
                  </a:rPr>
                  <a:t> </a:t>
                </a:r>
              </a:p>
            </p:txBody>
          </p:sp>
        </mc:Fallback>
      </mc:AlternateContent>
      <p:sp>
        <p:nvSpPr>
          <p:cNvPr id="13" name="テキスト ボックス 12"/>
          <p:cNvSpPr txBox="1"/>
          <p:nvPr/>
        </p:nvSpPr>
        <p:spPr>
          <a:xfrm>
            <a:off x="6084168" y="5445224"/>
            <a:ext cx="2890535" cy="369332"/>
          </a:xfrm>
          <a:prstGeom prst="rect">
            <a:avLst/>
          </a:prstGeom>
          <a:noFill/>
        </p:spPr>
        <p:txBody>
          <a:bodyPr wrap="none" rtlCol="0">
            <a:spAutoFit/>
          </a:bodyPr>
          <a:lstStyle/>
          <a:p>
            <a:r>
              <a:rPr kumimoji="1" lang="en-US" altLang="ja-JP" dirty="0" smtClean="0"/>
              <a:t>(1993, </a:t>
            </a:r>
            <a:r>
              <a:rPr kumimoji="1" lang="ja-JP" altLang="en-US" dirty="0" smtClean="0">
                <a:latin typeface="Meiryo UI" pitchFamily="50" charset="-128"/>
                <a:ea typeface="Meiryo UI" pitchFamily="50" charset="-128"/>
                <a:cs typeface="Meiryo UI" pitchFamily="50" charset="-128"/>
              </a:rPr>
              <a:t>伊藤洋茂</a:t>
            </a:r>
            <a:r>
              <a:rPr kumimoji="1" lang="en-US" altLang="ja-JP" dirty="0" smtClean="0">
                <a:latin typeface="Meiryo UI" pitchFamily="50" charset="-128"/>
                <a:ea typeface="Meiryo UI" pitchFamily="50" charset="-128"/>
                <a:cs typeface="Meiryo UI" pitchFamily="50" charset="-128"/>
              </a:rPr>
              <a:t>,</a:t>
            </a:r>
            <a:r>
              <a:rPr kumimoji="1" lang="ja-JP" altLang="en-US" dirty="0" smtClean="0">
                <a:latin typeface="Meiryo UI" pitchFamily="50" charset="-128"/>
                <a:ea typeface="Meiryo UI" pitchFamily="50" charset="-128"/>
                <a:cs typeface="Meiryo UI" pitchFamily="50" charset="-128"/>
              </a:rPr>
              <a:t>岡部永年</a:t>
            </a:r>
            <a:r>
              <a:rPr kumimoji="1" lang="en-US" altLang="ja-JP" dirty="0" smtClean="0"/>
              <a:t>)</a:t>
            </a:r>
            <a:endParaRPr kumimoji="1" lang="ja-JP" altLang="en-US" dirty="0"/>
          </a:p>
        </p:txBody>
      </p:sp>
      <p:sp>
        <p:nvSpPr>
          <p:cNvPr id="14" name="正方形/長方形 13"/>
          <p:cNvSpPr/>
          <p:nvPr/>
        </p:nvSpPr>
        <p:spPr>
          <a:xfrm>
            <a:off x="1405828" y="6165304"/>
            <a:ext cx="7270628" cy="400110"/>
          </a:xfrm>
          <a:prstGeom prst="rect">
            <a:avLst/>
          </a:prstGeom>
        </p:spPr>
        <p:txBody>
          <a:bodyPr wrap="square">
            <a:spAutoFit/>
          </a:bodyPr>
          <a:lstStyle/>
          <a:p>
            <a:pPr marL="342900" indent="-342900" algn="just">
              <a:buFont typeface="Arial" pitchFamily="34" charset="0"/>
              <a:buChar char="•"/>
            </a:pPr>
            <a:r>
              <a:rPr lang="ja-JP" altLang="en-US" sz="2000" dirty="0" smtClean="0">
                <a:latin typeface="Meiryo UI" panose="020B0604030504040204" pitchFamily="50" charset="-128"/>
                <a:ea typeface="Meiryo UI" panose="020B0604030504040204" pitchFamily="50" charset="-128"/>
              </a:rPr>
              <a:t>液滴飛散速度，単位時間当たりの液滴飛散個数の計測</a:t>
            </a:r>
            <a:endParaRPr lang="en-US" altLang="ja-JP" sz="2000" dirty="0" smtClean="0">
              <a:latin typeface="Meiryo UI" panose="020B0604030504040204" pitchFamily="50" charset="-128"/>
              <a:ea typeface="Meiryo UI" panose="020B0604030504040204" pitchFamily="50" charset="-128"/>
            </a:endParaRPr>
          </a:p>
        </p:txBody>
      </p:sp>
      <p:cxnSp>
        <p:nvCxnSpPr>
          <p:cNvPr id="19" name="直線コネクタ 18"/>
          <p:cNvCxnSpPr/>
          <p:nvPr/>
        </p:nvCxnSpPr>
        <p:spPr>
          <a:xfrm>
            <a:off x="827584" y="5445224"/>
            <a:ext cx="0" cy="916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827584" y="6361321"/>
            <a:ext cx="57606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7721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0" y="3429000"/>
            <a:ext cx="9144000" cy="647402"/>
          </a:xfrm>
        </p:spPr>
        <p:txBody>
          <a:bodyPr/>
          <a:lstStyle/>
          <a:p>
            <a:pPr marL="0" indent="0" algn="ctr">
              <a:buNone/>
            </a:pPr>
            <a:r>
              <a:rPr lang="ja-JP" altLang="en-US" sz="4400" b="1" dirty="0" smtClean="0">
                <a:solidFill>
                  <a:schemeClr val="accent6">
                    <a:lumMod val="75000"/>
                  </a:schemeClr>
                </a:solidFill>
                <a:latin typeface="Meiryo UI" panose="020B0604030504040204" pitchFamily="50" charset="-128"/>
                <a:ea typeface="Meiryo UI" panose="020B0604030504040204" pitchFamily="50" charset="-128"/>
              </a:rPr>
              <a:t>ご清聴ありがとうございました</a:t>
            </a:r>
            <a:endParaRPr kumimoji="1" lang="ja-JP" altLang="en-US" sz="4400" b="1" dirty="0">
              <a:solidFill>
                <a:schemeClr val="accent6">
                  <a:lumMod val="75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455642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r>
              <a:rPr lang="en-US" altLang="ja-JP" sz="2800" b="1" dirty="0" smtClean="0">
                <a:solidFill>
                  <a:schemeClr val="accent6">
                    <a:lumMod val="75000"/>
                  </a:schemeClr>
                </a:solidFill>
                <a:ea typeface="Meiryo UI" panose="020B0604030504040204" pitchFamily="50" charset="-128"/>
              </a:rPr>
              <a:t>– </a:t>
            </a:r>
            <a:r>
              <a:rPr lang="ja-JP" altLang="en-US" sz="2800" b="1" dirty="0" smtClean="0">
                <a:solidFill>
                  <a:schemeClr val="accent6">
                    <a:lumMod val="75000"/>
                  </a:schemeClr>
                </a:solidFill>
                <a:ea typeface="Meiryo UI" panose="020B0604030504040204" pitchFamily="50" charset="-128"/>
              </a:rPr>
              <a:t>通常翼液挙動</a:t>
            </a:r>
            <a:endParaRPr kumimoji="1" lang="ja-JP" altLang="en-US" sz="1800" dirty="0">
              <a:ea typeface="Meiryo UI" panose="020B0604030504040204" pitchFamily="50" charset="-128"/>
            </a:endParaRPr>
          </a:p>
        </p:txBody>
      </p:sp>
    </p:spTree>
    <p:extLst>
      <p:ext uri="{BB962C8B-B14F-4D97-AF65-F5344CB8AC3E}">
        <p14:creationId xmlns:p14="http://schemas.microsoft.com/office/powerpoint/2010/main" val="27439155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r>
              <a:rPr lang="en-US" altLang="ja-JP" sz="2800" b="1" dirty="0" smtClean="0">
                <a:solidFill>
                  <a:schemeClr val="accent6">
                    <a:lumMod val="75000"/>
                  </a:schemeClr>
                </a:solidFill>
                <a:ea typeface="Meiryo UI" panose="020B0604030504040204" pitchFamily="50" charset="-128"/>
              </a:rPr>
              <a:t>–</a:t>
            </a:r>
            <a:r>
              <a:rPr lang="ja-JP" altLang="en-US" sz="2400" b="1" dirty="0" smtClean="0">
                <a:solidFill>
                  <a:schemeClr val="accent6">
                    <a:lumMod val="75000"/>
                  </a:schemeClr>
                </a:solidFill>
                <a:ea typeface="Meiryo UI" panose="020B0604030504040204" pitchFamily="50" charset="-128"/>
              </a:rPr>
              <a:t>撥水翼面上の液滴の大きさ等</a:t>
            </a:r>
            <a:endParaRPr kumimoji="1" lang="ja-JP" altLang="en-US" sz="1600" dirty="0">
              <a:ea typeface="Meiryo UI" panose="020B0604030504040204" pitchFamily="50" charset="-128"/>
            </a:endParaRPr>
          </a:p>
        </p:txBody>
      </p:sp>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l="23336" t="25892" r="38332" b="5709"/>
          <a:stretch/>
        </p:blipFill>
        <p:spPr>
          <a:xfrm>
            <a:off x="1581266" y="1747091"/>
            <a:ext cx="2227444" cy="1549400"/>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400" y="3910322"/>
            <a:ext cx="3600000" cy="2699163"/>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968" y="3910322"/>
            <a:ext cx="3600000" cy="2699163"/>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400" y="1340768"/>
            <a:ext cx="3600000" cy="2362046"/>
          </a:xfrm>
          <a:prstGeom prst="rect">
            <a:avLst/>
          </a:prstGeom>
        </p:spPr>
      </p:pic>
    </p:spTree>
    <p:extLst>
      <p:ext uri="{BB962C8B-B14F-4D97-AF65-F5344CB8AC3E}">
        <p14:creationId xmlns:p14="http://schemas.microsoft.com/office/powerpoint/2010/main" val="14990121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5106" t="3517" r="3879" b="2407"/>
          <a:stretch/>
        </p:blipFill>
        <p:spPr>
          <a:xfrm>
            <a:off x="5868144" y="1277224"/>
            <a:ext cx="2419071" cy="2367800"/>
          </a:xfrm>
          <a:prstGeom prst="rect">
            <a:avLst/>
          </a:prstGeom>
        </p:spPr>
      </p:pic>
      <p:sp>
        <p:nvSpPr>
          <p:cNvPr id="3" name="コンテンツ プレースホルダー 2"/>
          <p:cNvSpPr>
            <a:spLocks noGrp="1"/>
          </p:cNvSpPr>
          <p:nvPr>
            <p:ph idx="1"/>
          </p:nvPr>
        </p:nvSpPr>
        <p:spPr>
          <a:xfrm>
            <a:off x="251520" y="1268760"/>
            <a:ext cx="4752527" cy="494675"/>
          </a:xfrm>
        </p:spPr>
        <p:txBody>
          <a:bodyPr/>
          <a:lstStyle/>
          <a:p>
            <a:pPr>
              <a:buFont typeface="Wingdings" panose="05000000000000000000" pitchFamily="2" charset="2"/>
              <a:buChar char="Ø"/>
            </a:pPr>
            <a:r>
              <a:rPr kumimoji="1" lang="en-US" altLang="ja-JP" sz="2400" b="1" dirty="0" smtClean="0">
                <a:solidFill>
                  <a:schemeClr val="accent6">
                    <a:lumMod val="75000"/>
                  </a:schemeClr>
                </a:solidFill>
                <a:latin typeface="+mj-lt"/>
                <a:ea typeface="Meiryo UI" panose="020B0604030504040204" pitchFamily="50" charset="-128"/>
              </a:rPr>
              <a:t>180</a:t>
            </a:r>
            <a:r>
              <a:rPr kumimoji="1" lang="ja-JP" altLang="en-US" sz="2400" b="1" dirty="0" smtClean="0">
                <a:solidFill>
                  <a:schemeClr val="accent6">
                    <a:lumMod val="75000"/>
                  </a:schemeClr>
                </a:solidFill>
                <a:latin typeface="+mj-lt"/>
                <a:ea typeface="Meiryo UI" panose="020B0604030504040204" pitchFamily="50" charset="-128"/>
              </a:rPr>
              <a:t>秒間</a:t>
            </a:r>
            <a:r>
              <a:rPr kumimoji="1" lang="en-US" altLang="ja-JP" sz="2400" b="1" dirty="0" smtClean="0">
                <a:solidFill>
                  <a:schemeClr val="accent6">
                    <a:lumMod val="75000"/>
                  </a:schemeClr>
                </a:solidFill>
                <a:latin typeface="+mj-lt"/>
                <a:ea typeface="Meiryo UI" panose="020B0604030504040204" pitchFamily="50" charset="-128"/>
              </a:rPr>
              <a:t>×3</a:t>
            </a:r>
            <a:r>
              <a:rPr kumimoji="1" lang="ja-JP" altLang="en-US" sz="2400" b="1" dirty="0" smtClean="0">
                <a:solidFill>
                  <a:schemeClr val="accent6">
                    <a:lumMod val="75000"/>
                  </a:schemeClr>
                </a:solidFill>
                <a:latin typeface="+mj-lt"/>
                <a:ea typeface="Meiryo UI" panose="020B0604030504040204" pitchFamily="50" charset="-128"/>
              </a:rPr>
              <a:t>回計測（撥水翼）</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r>
              <a:rPr lang="en-US" altLang="ja-JP" sz="2800" b="1" dirty="0" smtClean="0">
                <a:solidFill>
                  <a:schemeClr val="accent6">
                    <a:lumMod val="75000"/>
                  </a:schemeClr>
                </a:solidFill>
                <a:ea typeface="Meiryo UI" panose="020B0604030504040204" pitchFamily="50" charset="-128"/>
              </a:rPr>
              <a:t>– </a:t>
            </a:r>
            <a:r>
              <a:rPr lang="ja-JP" altLang="en-US" sz="2800" b="1" dirty="0" smtClean="0">
                <a:solidFill>
                  <a:schemeClr val="accent6">
                    <a:lumMod val="75000"/>
                  </a:schemeClr>
                </a:solidFill>
                <a:ea typeface="Meiryo UI" panose="020B0604030504040204" pitchFamily="50" charset="-128"/>
              </a:rPr>
              <a:t>液滴飛散頻度</a:t>
            </a:r>
            <a:endParaRPr kumimoji="1" lang="ja-JP" altLang="en-US" sz="1800" dirty="0">
              <a:ea typeface="Meiryo UI" panose="020B0604030504040204"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2097124"/>
            <a:ext cx="4212000" cy="1403884"/>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4581128"/>
            <a:ext cx="4212000" cy="1403884"/>
          </a:xfrm>
          <a:prstGeom prst="rect">
            <a:avLst/>
          </a:prstGeom>
        </p:spPr>
      </p:pic>
      <p:sp>
        <p:nvSpPr>
          <p:cNvPr id="6" name="コンテンツ プレースホルダー 2"/>
          <p:cNvSpPr txBox="1">
            <a:spLocks/>
          </p:cNvSpPr>
          <p:nvPr/>
        </p:nvSpPr>
        <p:spPr bwMode="auto">
          <a:xfrm>
            <a:off x="179512" y="4149080"/>
            <a:ext cx="4752527"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en-US" altLang="ja-JP" sz="2400" b="1" dirty="0" smtClean="0">
                <a:solidFill>
                  <a:schemeClr val="accent6">
                    <a:lumMod val="75000"/>
                  </a:schemeClr>
                </a:solidFill>
                <a:latin typeface="+mj-lt"/>
                <a:ea typeface="Meiryo UI" panose="020B0604030504040204" pitchFamily="50" charset="-128"/>
              </a:rPr>
              <a:t>180</a:t>
            </a:r>
            <a:r>
              <a:rPr lang="ja-JP" altLang="en-US" sz="2400" b="1" dirty="0" smtClean="0">
                <a:solidFill>
                  <a:schemeClr val="accent6">
                    <a:lumMod val="75000"/>
                  </a:schemeClr>
                </a:solidFill>
                <a:latin typeface="+mj-lt"/>
                <a:ea typeface="Meiryo UI" panose="020B0604030504040204" pitchFamily="50" charset="-128"/>
              </a:rPr>
              <a:t>秒間</a:t>
            </a:r>
            <a:r>
              <a:rPr lang="en-US" altLang="ja-JP" sz="2400" b="1" dirty="0" smtClean="0">
                <a:solidFill>
                  <a:schemeClr val="accent6">
                    <a:lumMod val="75000"/>
                  </a:schemeClr>
                </a:solidFill>
                <a:latin typeface="+mj-lt"/>
                <a:ea typeface="Meiryo UI" panose="020B0604030504040204" pitchFamily="50" charset="-128"/>
              </a:rPr>
              <a:t>×3</a:t>
            </a:r>
            <a:r>
              <a:rPr lang="ja-JP" altLang="en-US" sz="2400" b="1" dirty="0" smtClean="0">
                <a:solidFill>
                  <a:schemeClr val="accent6">
                    <a:lumMod val="75000"/>
                  </a:schemeClr>
                </a:solidFill>
                <a:latin typeface="+mj-lt"/>
                <a:ea typeface="Meiryo UI" panose="020B0604030504040204" pitchFamily="50" charset="-128"/>
              </a:rPr>
              <a:t>回計測（通常翼）</a:t>
            </a:r>
            <a:endParaRPr lang="en-US" altLang="ja-JP" sz="2400" b="1" dirty="0" smtClean="0">
              <a:solidFill>
                <a:schemeClr val="accent6">
                  <a:lumMod val="75000"/>
                </a:schemeClr>
              </a:solidFill>
              <a:latin typeface="+mj-lt"/>
              <a:ea typeface="Meiryo UI" panose="020B0604030504040204" pitchFamily="50" charset="-128"/>
            </a:endParaRPr>
          </a:p>
        </p:txBody>
      </p:sp>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8025" y="4879608"/>
            <a:ext cx="4230121" cy="433475"/>
          </a:xfrm>
          <a:prstGeom prst="rect">
            <a:avLst/>
          </a:prstGeom>
          <a:ln>
            <a:solidFill>
              <a:schemeClr val="tx1"/>
            </a:solidFill>
          </a:ln>
        </p:spPr>
      </p:pic>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8024" y="5656523"/>
            <a:ext cx="4230121" cy="436773"/>
          </a:xfrm>
          <a:prstGeom prst="rect">
            <a:avLst/>
          </a:prstGeom>
          <a:ln>
            <a:solidFill>
              <a:schemeClr val="tx1"/>
            </a:solidFill>
          </a:ln>
        </p:spPr>
      </p:pic>
      <p:sp>
        <p:nvSpPr>
          <p:cNvPr id="8" name="テキスト ボックス 7"/>
          <p:cNvSpPr txBox="1"/>
          <p:nvPr/>
        </p:nvSpPr>
        <p:spPr>
          <a:xfrm>
            <a:off x="4788023" y="4510276"/>
            <a:ext cx="864096" cy="369332"/>
          </a:xfrm>
          <a:prstGeom prst="rect">
            <a:avLst/>
          </a:prstGeom>
          <a:noFill/>
        </p:spPr>
        <p:txBody>
          <a:bodyPr wrap="square" rtlCol="0">
            <a:spAutoFit/>
          </a:bodyPr>
          <a:lstStyle/>
          <a:p>
            <a:r>
              <a:rPr kumimoji="1" lang="en-US" altLang="ja-JP" dirty="0" smtClean="0">
                <a:latin typeface="+mn-lt"/>
                <a:ea typeface="Meiryo UI" pitchFamily="50" charset="-128"/>
                <a:cs typeface="Meiryo UI" pitchFamily="50" charset="-128"/>
              </a:rPr>
              <a:t>No. 1</a:t>
            </a:r>
            <a:endParaRPr kumimoji="1" lang="ja-JP" altLang="en-US" dirty="0">
              <a:latin typeface="+mn-lt"/>
              <a:ea typeface="Meiryo UI" pitchFamily="50" charset="-128"/>
              <a:cs typeface="Meiryo UI" pitchFamily="50" charset="-128"/>
            </a:endParaRPr>
          </a:p>
        </p:txBody>
      </p:sp>
      <p:sp>
        <p:nvSpPr>
          <p:cNvPr id="10" name="テキスト ボックス 9"/>
          <p:cNvSpPr txBox="1"/>
          <p:nvPr/>
        </p:nvSpPr>
        <p:spPr>
          <a:xfrm>
            <a:off x="4788023" y="5278559"/>
            <a:ext cx="936105" cy="369332"/>
          </a:xfrm>
          <a:prstGeom prst="rect">
            <a:avLst/>
          </a:prstGeom>
          <a:noFill/>
        </p:spPr>
        <p:txBody>
          <a:bodyPr wrap="square" rtlCol="0">
            <a:spAutoFit/>
          </a:bodyPr>
          <a:lstStyle/>
          <a:p>
            <a:r>
              <a:rPr kumimoji="1" lang="en-US" altLang="ja-JP" dirty="0" smtClean="0">
                <a:latin typeface="+mn-lt"/>
                <a:ea typeface="Meiryo UI" pitchFamily="50" charset="-128"/>
                <a:cs typeface="Meiryo UI" pitchFamily="50" charset="-128"/>
              </a:rPr>
              <a:t>No. 2</a:t>
            </a:r>
            <a:endParaRPr kumimoji="1" lang="ja-JP" altLang="en-US" dirty="0">
              <a:latin typeface="+mn-lt"/>
              <a:ea typeface="Meiryo UI" pitchFamily="50" charset="-128"/>
              <a:cs typeface="Meiryo UI" pitchFamily="50" charset="-128"/>
            </a:endParaRPr>
          </a:p>
        </p:txBody>
      </p:sp>
      <p:sp>
        <p:nvSpPr>
          <p:cNvPr id="9" name="テキスト ボックス 8"/>
          <p:cNvSpPr txBox="1"/>
          <p:nvPr/>
        </p:nvSpPr>
        <p:spPr>
          <a:xfrm>
            <a:off x="971600" y="6166465"/>
            <a:ext cx="7272808" cy="430887"/>
          </a:xfrm>
          <a:prstGeom prst="rect">
            <a:avLst/>
          </a:prstGeom>
          <a:noFill/>
        </p:spPr>
        <p:txBody>
          <a:bodyPr wrap="square" rtlCol="0">
            <a:spAutoFit/>
          </a:bodyPr>
          <a:lstStyle/>
          <a:p>
            <a:r>
              <a:rPr lang="ja-JP" altLang="en-US" sz="2200" dirty="0">
                <a:latin typeface="Meiryo UI" pitchFamily="50" charset="-128"/>
                <a:ea typeface="Meiryo UI" pitchFamily="50" charset="-128"/>
                <a:cs typeface="Meiryo UI" pitchFamily="50" charset="-128"/>
              </a:rPr>
              <a:t>飛散位置</a:t>
            </a:r>
            <a:r>
              <a:rPr lang="ja-JP" altLang="en-US" sz="2200" dirty="0" smtClean="0">
                <a:latin typeface="Meiryo UI" pitchFamily="50" charset="-128"/>
                <a:ea typeface="Meiryo UI" pitchFamily="50" charset="-128"/>
                <a:cs typeface="Meiryo UI" pitchFamily="50" charset="-128"/>
              </a:rPr>
              <a:t>は計測によって異なるものの，局所的に飛散が起こる</a:t>
            </a:r>
            <a:endParaRPr kumimoji="1" lang="ja-JP" altLang="en-US" sz="2200" dirty="0">
              <a:latin typeface="Meiryo UI" pitchFamily="50" charset="-128"/>
              <a:ea typeface="Meiryo UI" pitchFamily="50" charset="-128"/>
              <a:cs typeface="Meiryo UI" pitchFamily="50" charset="-128"/>
            </a:endParaRPr>
          </a:p>
        </p:txBody>
      </p:sp>
      <p:sp>
        <p:nvSpPr>
          <p:cNvPr id="12" name="テキスト ボックス 11"/>
          <p:cNvSpPr txBox="1"/>
          <p:nvPr/>
        </p:nvSpPr>
        <p:spPr>
          <a:xfrm>
            <a:off x="4788021" y="3501008"/>
            <a:ext cx="4230124" cy="769441"/>
          </a:xfrm>
          <a:prstGeom prst="rect">
            <a:avLst/>
          </a:prstGeom>
          <a:noFill/>
        </p:spPr>
        <p:txBody>
          <a:bodyPr wrap="square" rtlCol="0">
            <a:spAutoFit/>
          </a:bodyPr>
          <a:lstStyle/>
          <a:p>
            <a:r>
              <a:rPr kumimoji="1" lang="ja-JP" altLang="en-US" sz="2200" dirty="0" smtClean="0">
                <a:latin typeface="Meiryo UI" pitchFamily="50" charset="-128"/>
                <a:ea typeface="Meiryo UI" pitchFamily="50" charset="-128"/>
                <a:cs typeface="Meiryo UI" pitchFamily="50" charset="-128"/>
              </a:rPr>
              <a:t>計測ごとによる差は少なく，ノズルの噴霧分布に近い</a:t>
            </a:r>
            <a:endParaRPr kumimoji="1" lang="ja-JP" altLang="en-US" sz="2200" dirty="0">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7434486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1520" y="1268760"/>
            <a:ext cx="4752527" cy="494675"/>
          </a:xfrm>
        </p:spPr>
        <p:txBody>
          <a:bodyPr/>
          <a:lstStyle/>
          <a:p>
            <a:pPr>
              <a:buFont typeface="Wingdings" panose="05000000000000000000" pitchFamily="2" charset="2"/>
              <a:buChar char="Ø"/>
            </a:pPr>
            <a:r>
              <a:rPr kumimoji="1" lang="ja-JP" altLang="en-US" sz="2400" b="1" dirty="0" smtClean="0">
                <a:solidFill>
                  <a:schemeClr val="accent6">
                    <a:lumMod val="75000"/>
                  </a:schemeClr>
                </a:solidFill>
                <a:latin typeface="+mj-lt"/>
                <a:ea typeface="Meiryo UI" panose="020B0604030504040204" pitchFamily="50" charset="-128"/>
              </a:rPr>
              <a:t>液の飛散，横から見ると</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r>
              <a:rPr lang="en-US" altLang="ja-JP" sz="28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横から見たとき</a:t>
            </a:r>
            <a:endParaRPr kumimoji="1" lang="ja-JP" altLang="en-US" sz="1800" dirty="0">
              <a:ea typeface="Meiryo UI" panose="020B0604030504040204" pitchFamily="50" charset="-128"/>
            </a:endParaRPr>
          </a:p>
        </p:txBody>
      </p:sp>
      <p:sp>
        <p:nvSpPr>
          <p:cNvPr id="17" name="コンテンツ プレースホルダー 2"/>
          <p:cNvSpPr txBox="1">
            <a:spLocks/>
          </p:cNvSpPr>
          <p:nvPr/>
        </p:nvSpPr>
        <p:spPr bwMode="auto">
          <a:xfrm>
            <a:off x="251520" y="4302477"/>
            <a:ext cx="4752527"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dirty="0" smtClean="0">
                <a:solidFill>
                  <a:schemeClr val="accent6">
                    <a:lumMod val="75000"/>
                  </a:schemeClr>
                </a:solidFill>
                <a:latin typeface="+mj-lt"/>
                <a:ea typeface="Meiryo UI" panose="020B0604030504040204" pitchFamily="50" charset="-128"/>
              </a:rPr>
              <a:t>液の飛散の広がり（ピッチ方向）</a:t>
            </a:r>
            <a:endParaRPr lang="en-US" altLang="ja-JP" sz="2400" b="1" dirty="0" smtClean="0">
              <a:solidFill>
                <a:schemeClr val="accent6">
                  <a:lumMod val="75000"/>
                </a:schemeClr>
              </a:solidFill>
              <a:latin typeface="+mj-lt"/>
              <a:ea typeface="Meiryo UI" panose="020B0604030504040204" pitchFamily="50" charset="-128"/>
            </a:endParaRPr>
          </a:p>
        </p:txBody>
      </p:sp>
      <p:pic>
        <p:nvPicPr>
          <p:cNvPr id="2" name="7_6_170-270frame slow brigh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00075" y="2132856"/>
            <a:ext cx="3960000" cy="1980000"/>
          </a:xfrm>
          <a:prstGeom prst="rect">
            <a:avLst/>
          </a:prstGeom>
        </p:spPr>
      </p:pic>
      <p:pic>
        <p:nvPicPr>
          <p:cNvPr id="4" name="10_7-480_650frame slow.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6093" y="2123045"/>
            <a:ext cx="3960000" cy="1980000"/>
          </a:xfrm>
          <a:prstGeom prst="rect">
            <a:avLst/>
          </a:prstGeom>
        </p:spPr>
      </p:pic>
      <p:sp>
        <p:nvSpPr>
          <p:cNvPr id="7" name="テキスト ボックス 6"/>
          <p:cNvSpPr txBox="1"/>
          <p:nvPr/>
        </p:nvSpPr>
        <p:spPr>
          <a:xfrm>
            <a:off x="5891493" y="1753713"/>
            <a:ext cx="1777165" cy="369332"/>
          </a:xfrm>
          <a:prstGeom prst="rect">
            <a:avLst/>
          </a:prstGeom>
          <a:noFill/>
        </p:spPr>
        <p:txBody>
          <a:bodyPr wrap="square" rtlCol="0">
            <a:spAutoFit/>
          </a:bodyPr>
          <a:lstStyle/>
          <a:p>
            <a:pPr algn="ctr"/>
            <a:r>
              <a:rPr kumimoji="1" lang="ja-JP" altLang="en-US" dirty="0" smtClean="0">
                <a:latin typeface="Meiryo UI" panose="020B0604030504040204" pitchFamily="50" charset="-128"/>
                <a:ea typeface="Meiryo UI" panose="020B0604030504040204" pitchFamily="50" charset="-128"/>
              </a:rPr>
              <a:t>撥水翼</a:t>
            </a:r>
            <a:endParaRPr kumimoji="1" lang="en-US" altLang="ja-JP" dirty="0" smtClean="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698341" y="1732746"/>
            <a:ext cx="1895504" cy="400110"/>
          </a:xfrm>
          <a:prstGeom prst="rect">
            <a:avLst/>
          </a:prstGeom>
          <a:noFill/>
        </p:spPr>
        <p:txBody>
          <a:bodyPr wrap="square" rtlCol="0">
            <a:spAutoFit/>
          </a:bodyPr>
          <a:lstStyle/>
          <a:p>
            <a:pPr algn="ctr"/>
            <a:r>
              <a:rPr kumimoji="1" lang="ja-JP" altLang="en-US" sz="2000" dirty="0" smtClean="0">
                <a:latin typeface="Meiryo UI" panose="020B0604030504040204" pitchFamily="50" charset="-128"/>
                <a:ea typeface="Meiryo UI" panose="020B0604030504040204" pitchFamily="50" charset="-128"/>
              </a:rPr>
              <a:t>通常翼</a:t>
            </a:r>
            <a:endParaRPr kumimoji="1" lang="en-US" altLang="ja-JP" sz="2000" dirty="0" smtClean="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66093" y="4797152"/>
            <a:ext cx="3960000" cy="1980000"/>
          </a:xfrm>
          <a:prstGeom prst="rect">
            <a:avLst/>
          </a:prstGeom>
        </p:spPr>
      </p:pic>
      <p:pic>
        <p:nvPicPr>
          <p:cNvPr id="6" name="図 5"/>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800075" y="4797152"/>
            <a:ext cx="3960000" cy="1980000"/>
          </a:xfrm>
          <a:prstGeom prst="rect">
            <a:avLst/>
          </a:prstGeom>
        </p:spPr>
      </p:pic>
    </p:spTree>
    <p:extLst>
      <p:ext uri="{BB962C8B-B14F-4D97-AF65-F5344CB8AC3E}">
        <p14:creationId xmlns:p14="http://schemas.microsoft.com/office/powerpoint/2010/main" val="34491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video>
              <p:cMediaNode vol="80000">
                <p:cTn id="25" fill="hold" display="0">
                  <p:stCondLst>
                    <p:cond delay="indefinite"/>
                  </p:stCondLst>
                </p:cTn>
                <p:tgtEl>
                  <p:spTgt spid="4"/>
                </p:tgtEl>
              </p:cMediaNode>
            </p:video>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1520" y="1268760"/>
            <a:ext cx="4752527" cy="494675"/>
          </a:xfrm>
        </p:spPr>
        <p:txBody>
          <a:bodyPr/>
          <a:lstStyle/>
          <a:p>
            <a:pPr>
              <a:buFont typeface="Wingdings" panose="05000000000000000000" pitchFamily="2" charset="2"/>
              <a:buChar char="Ø"/>
            </a:pPr>
            <a:r>
              <a:rPr kumimoji="1" lang="ja-JP" altLang="en-US" sz="2400" b="1" dirty="0" smtClean="0">
                <a:solidFill>
                  <a:schemeClr val="accent6">
                    <a:lumMod val="75000"/>
                  </a:schemeClr>
                </a:solidFill>
                <a:latin typeface="+mj-lt"/>
                <a:ea typeface="Meiryo UI" panose="020B0604030504040204" pitchFamily="50" charset="-128"/>
              </a:rPr>
              <a:t>新規翼型の検討</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新しい翼型の検討</a:t>
            </a:r>
            <a:endParaRPr kumimoji="1" lang="ja-JP" altLang="en-US" sz="1800" dirty="0">
              <a:ea typeface="Meiryo UI" panose="020B0604030504040204" pitchFamily="50" charset="-128"/>
            </a:endParaRPr>
          </a:p>
        </p:txBody>
      </p:sp>
      <p:sp>
        <p:nvSpPr>
          <p:cNvPr id="5" name="正方形/長方形 4"/>
          <p:cNvSpPr/>
          <p:nvPr/>
        </p:nvSpPr>
        <p:spPr>
          <a:xfrm>
            <a:off x="325708" y="1628800"/>
            <a:ext cx="8638780" cy="1200329"/>
          </a:xfrm>
          <a:prstGeom prst="rect">
            <a:avLst/>
          </a:prstGeom>
        </p:spPr>
        <p:txBody>
          <a:bodyPr wrap="square">
            <a:spAutoFit/>
          </a:bodyPr>
          <a:lstStyle/>
          <a:p>
            <a:pPr marL="342900" indent="-342900" algn="just">
              <a:buFont typeface="Arial" pitchFamily="34" charset="0"/>
              <a:buChar char="•"/>
            </a:pPr>
            <a:r>
              <a:rPr lang="ja-JP" altLang="en-US" sz="2400" dirty="0" smtClean="0">
                <a:latin typeface="Meiryo UI" panose="020B0604030504040204" pitchFamily="50" charset="-128"/>
                <a:ea typeface="Meiryo UI" panose="020B0604030504040204" pitchFamily="50" charset="-128"/>
              </a:rPr>
              <a:t>翼後縁に液だまりが形成されたのちに，液滴の飛散が起こる</a:t>
            </a:r>
            <a:endParaRPr lang="en-US" altLang="ja-JP" sz="2400" dirty="0" smtClean="0">
              <a:latin typeface="Meiryo UI" panose="020B0604030504040204" pitchFamily="50" charset="-128"/>
              <a:ea typeface="Meiryo UI" panose="020B0604030504040204" pitchFamily="50" charset="-128"/>
            </a:endParaRPr>
          </a:p>
          <a:p>
            <a:pPr marL="342900" indent="-342900" algn="just">
              <a:buFont typeface="Arial" pitchFamily="34" charset="0"/>
              <a:buChar char="•"/>
            </a:pPr>
            <a:r>
              <a:rPr lang="ja-JP" altLang="en-US" sz="2400" dirty="0">
                <a:latin typeface="Meiryo UI" panose="020B0604030504040204" pitchFamily="50" charset="-128"/>
                <a:ea typeface="Meiryo UI" panose="020B0604030504040204" pitchFamily="50" charset="-128"/>
              </a:rPr>
              <a:t>液だまりの大きさが，飛散液滴径に影響を及ぼして</a:t>
            </a:r>
            <a:r>
              <a:rPr lang="ja-JP" altLang="en-US" sz="2400" dirty="0" smtClean="0">
                <a:latin typeface="Meiryo UI" panose="020B0604030504040204" pitchFamily="50" charset="-128"/>
                <a:ea typeface="Meiryo UI" panose="020B0604030504040204" pitchFamily="50" charset="-128"/>
              </a:rPr>
              <a:t>いる</a:t>
            </a:r>
            <a:endParaRPr lang="en-US" altLang="ja-JP" sz="2400" dirty="0" smtClean="0">
              <a:latin typeface="Meiryo UI" panose="020B0604030504040204" pitchFamily="50" charset="-128"/>
              <a:ea typeface="Meiryo UI" panose="020B0604030504040204" pitchFamily="50" charset="-128"/>
            </a:endParaRPr>
          </a:p>
          <a:p>
            <a:pPr marL="342900" indent="-342900" algn="just">
              <a:buFont typeface="Arial" pitchFamily="34" charset="0"/>
              <a:buChar char="•"/>
            </a:pPr>
            <a:r>
              <a:rPr lang="ja-JP" altLang="en-US" sz="2400" dirty="0">
                <a:latin typeface="Meiryo UI" panose="020B0604030504040204" pitchFamily="50" charset="-128"/>
                <a:ea typeface="Meiryo UI" panose="020B0604030504040204" pitchFamily="50" charset="-128"/>
              </a:rPr>
              <a:t>液だまりが形成される翼後縁の大きさも重要であると</a:t>
            </a:r>
            <a:r>
              <a:rPr lang="ja-JP" altLang="en-US" sz="2400" dirty="0" smtClean="0">
                <a:latin typeface="Meiryo UI" panose="020B0604030504040204" pitchFamily="50" charset="-128"/>
                <a:ea typeface="Meiryo UI" panose="020B0604030504040204" pitchFamily="50" charset="-128"/>
              </a:rPr>
              <a:t>思われる</a:t>
            </a:r>
            <a:endParaRPr lang="en-US" altLang="ja-JP" sz="2400" dirty="0" smtClean="0">
              <a:latin typeface="Meiryo UI" panose="020B0604030504040204" pitchFamily="50" charset="-128"/>
              <a:ea typeface="Meiryo UI" panose="020B0604030504040204" pitchFamily="50" charset="-128"/>
            </a:endParaRPr>
          </a:p>
        </p:txBody>
      </p:sp>
      <p:sp>
        <p:nvSpPr>
          <p:cNvPr id="6" name="正方形/長方形 5"/>
          <p:cNvSpPr/>
          <p:nvPr/>
        </p:nvSpPr>
        <p:spPr>
          <a:xfrm>
            <a:off x="323528" y="2867452"/>
            <a:ext cx="8638780" cy="1569660"/>
          </a:xfrm>
          <a:prstGeom prst="rect">
            <a:avLst/>
          </a:prstGeom>
        </p:spPr>
        <p:txBody>
          <a:bodyPr wrap="square">
            <a:spAutoFit/>
          </a:bodyPr>
          <a:lstStyle/>
          <a:p>
            <a:pPr algn="just"/>
            <a:r>
              <a:rPr lang="ja-JP" altLang="en-US" sz="2400" dirty="0" smtClean="0">
                <a:latin typeface="Meiryo UI" panose="020B0604030504040204" pitchFamily="50" charset="-128"/>
                <a:ea typeface="Meiryo UI" panose="020B0604030504040204" pitchFamily="50" charset="-128"/>
              </a:rPr>
              <a:t>要件</a:t>
            </a:r>
            <a:endParaRPr lang="en-US" altLang="ja-JP" sz="2400" dirty="0" smtClean="0">
              <a:latin typeface="Meiryo UI" panose="020B0604030504040204" pitchFamily="50" charset="-128"/>
              <a:ea typeface="Meiryo UI" panose="020B0604030504040204" pitchFamily="50" charset="-128"/>
            </a:endParaRPr>
          </a:p>
          <a:p>
            <a:pPr marL="342900" indent="-342900" algn="just">
              <a:buFont typeface="Arial" pitchFamily="34" charset="0"/>
              <a:buChar char="•"/>
            </a:pPr>
            <a:r>
              <a:rPr lang="ja-JP" altLang="en-US" sz="2400" dirty="0" smtClean="0">
                <a:latin typeface="Meiryo UI" panose="020B0604030504040204" pitchFamily="50" charset="-128"/>
                <a:ea typeface="Meiryo UI" panose="020B0604030504040204" pitchFamily="50" charset="-128"/>
              </a:rPr>
              <a:t>噴霧付着量を変化させないために，コード長は既存のものと同一</a:t>
            </a:r>
            <a:endParaRPr lang="en-US" altLang="ja-JP" sz="2400" dirty="0" smtClean="0">
              <a:latin typeface="Meiryo UI" panose="020B0604030504040204" pitchFamily="50" charset="-128"/>
              <a:ea typeface="Meiryo UI" panose="020B0604030504040204" pitchFamily="50" charset="-128"/>
            </a:endParaRPr>
          </a:p>
          <a:p>
            <a:pPr marL="342900" indent="-342900" algn="just">
              <a:buFont typeface="Arial" pitchFamily="34" charset="0"/>
              <a:buChar char="•"/>
            </a:pPr>
            <a:r>
              <a:rPr lang="ja-JP" altLang="en-US" sz="2400" dirty="0" smtClean="0">
                <a:latin typeface="Meiryo UI" panose="020B0604030504040204" pitchFamily="50" charset="-128"/>
                <a:ea typeface="Meiryo UI" panose="020B0604030504040204" pitchFamily="50" charset="-128"/>
              </a:rPr>
              <a:t>流れ場等を大きく変えないために，後縁のみの改造</a:t>
            </a:r>
            <a:endParaRPr lang="en-US" altLang="ja-JP" sz="2400" dirty="0" smtClean="0">
              <a:latin typeface="Meiryo UI" panose="020B0604030504040204" pitchFamily="50" charset="-128"/>
              <a:ea typeface="Meiryo UI" panose="020B0604030504040204" pitchFamily="50" charset="-128"/>
            </a:endParaRPr>
          </a:p>
          <a:p>
            <a:pPr marL="342900" indent="-342900" algn="just">
              <a:buFont typeface="Arial" pitchFamily="34" charset="0"/>
              <a:buChar char="•"/>
            </a:pPr>
            <a:r>
              <a:rPr lang="ja-JP" altLang="en-US" sz="2400" dirty="0">
                <a:latin typeface="Meiryo UI" panose="020B0604030504040204" pitchFamily="50" charset="-128"/>
                <a:ea typeface="Meiryo UI" panose="020B0604030504040204" pitchFamily="50" charset="-128"/>
              </a:rPr>
              <a:t>変化</a:t>
            </a:r>
            <a:r>
              <a:rPr lang="ja-JP" altLang="en-US" sz="2400" dirty="0" smtClean="0">
                <a:latin typeface="Meiryo UI" panose="020B0604030504040204" pitchFamily="50" charset="-128"/>
                <a:ea typeface="Meiryo UI" panose="020B0604030504040204" pitchFamily="50" charset="-128"/>
              </a:rPr>
              <a:t>を見たいので，既存のものより薄く</a:t>
            </a:r>
            <a:endParaRPr lang="en-US" altLang="ja-JP" sz="2400" dirty="0" smtClean="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456" y="4397328"/>
            <a:ext cx="4860032" cy="1137648"/>
          </a:xfrm>
          <a:prstGeom prst="rect">
            <a:avLst/>
          </a:prstGeom>
        </p:spPr>
      </p:pic>
      <p:pic>
        <p:nvPicPr>
          <p:cNvPr id="7" name="図 6"/>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104488" y="5534976"/>
            <a:ext cx="4860000" cy="1178774"/>
          </a:xfrm>
          <a:prstGeom prst="rect">
            <a:avLst/>
          </a:prstGeom>
        </p:spPr>
      </p:pic>
    </p:spTree>
    <p:extLst>
      <p:ext uri="{BB962C8B-B14F-4D97-AF65-F5344CB8AC3E}">
        <p14:creationId xmlns:p14="http://schemas.microsoft.com/office/powerpoint/2010/main" val="88044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indent="360363" algn="l"/>
            <a:r>
              <a:rPr kumimoji="1" lang="ja-JP" altLang="en-US" b="1" dirty="0" smtClean="0">
                <a:solidFill>
                  <a:schemeClr val="accent6">
                    <a:lumMod val="75000"/>
                  </a:schemeClr>
                </a:solidFill>
                <a:latin typeface="Meiryo UI" panose="020B0604030504040204" pitchFamily="50" charset="-128"/>
                <a:ea typeface="Meiryo UI" panose="020B0604030504040204" pitchFamily="50" charset="-128"/>
              </a:rPr>
              <a:t>目次</a:t>
            </a:r>
            <a:endParaRPr kumimoji="1" lang="ja-JP" altLang="en-US" b="1" dirty="0">
              <a:solidFill>
                <a:schemeClr val="accent6">
                  <a:lumMod val="75000"/>
                </a:schemeClr>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452438" y="1413024"/>
            <a:ext cx="8229600" cy="5040312"/>
          </a:xfrm>
        </p:spPr>
        <p:txBody>
          <a:bodyPr/>
          <a:lstStyle/>
          <a:p>
            <a:pPr marL="742950" indent="-742950">
              <a:buFont typeface="+mj-lt"/>
              <a:buAutoNum type="arabicPeriod"/>
            </a:pPr>
            <a:r>
              <a:rPr lang="ja-JP" altLang="en-US" sz="2800" dirty="0" smtClean="0">
                <a:latin typeface="Meiryo UI" panose="020B0604030504040204" pitchFamily="50" charset="-128"/>
                <a:ea typeface="Meiryo UI" panose="020B0604030504040204" pitchFamily="50" charset="-128"/>
              </a:rPr>
              <a:t>研究背景・目的</a:t>
            </a:r>
            <a:endParaRPr lang="en-US" altLang="ja-JP" sz="2800" dirty="0" smtClean="0">
              <a:latin typeface="Meiryo UI" panose="020B0604030504040204" pitchFamily="50" charset="-128"/>
              <a:ea typeface="Meiryo UI" panose="020B0604030504040204" pitchFamily="50" charset="-128"/>
            </a:endParaRPr>
          </a:p>
          <a:p>
            <a:pPr marL="742950" indent="-742950">
              <a:buFont typeface="+mj-lt"/>
              <a:buAutoNum type="arabicPeriod"/>
            </a:pPr>
            <a:r>
              <a:rPr kumimoji="1" lang="ja-JP" altLang="en-US" sz="2800" dirty="0" smtClean="0">
                <a:solidFill>
                  <a:schemeClr val="bg2"/>
                </a:solidFill>
                <a:latin typeface="Meiryo UI" panose="020B0604030504040204" pitchFamily="50" charset="-128"/>
                <a:ea typeface="Meiryo UI" panose="020B0604030504040204" pitchFamily="50" charset="-128"/>
              </a:rPr>
              <a:t>実験設備・条件</a:t>
            </a:r>
            <a:endParaRPr kumimoji="1"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実験・解析手法</a:t>
            </a:r>
            <a:endParaRPr lang="en-US" altLang="ja-JP" sz="2800" dirty="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実験結果・考察</a:t>
            </a:r>
            <a:endParaRPr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まとめ</a:t>
            </a:r>
            <a:endParaRPr lang="en-US" altLang="ja-JP" sz="2800" dirty="0" smtClean="0">
              <a:solidFill>
                <a:schemeClr val="bg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579669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697150"/>
            <a:ext cx="4960674" cy="3358669"/>
          </a:xfrm>
          <a:prstGeom prst="rect">
            <a:avLst/>
          </a:prstGeom>
        </p:spPr>
      </p:pic>
      <p:sp>
        <p:nvSpPr>
          <p:cNvPr id="3" name="コンテンツ プレースホルダー 2"/>
          <p:cNvSpPr>
            <a:spLocks noGrp="1"/>
          </p:cNvSpPr>
          <p:nvPr>
            <p:ph idx="1"/>
          </p:nvPr>
        </p:nvSpPr>
        <p:spPr>
          <a:xfrm>
            <a:off x="251520" y="1268760"/>
            <a:ext cx="4752527" cy="494675"/>
          </a:xfrm>
        </p:spPr>
        <p:txBody>
          <a:bodyPr/>
          <a:lstStyle/>
          <a:p>
            <a:pPr>
              <a:buFont typeface="Wingdings" panose="05000000000000000000" pitchFamily="2" charset="2"/>
              <a:buChar char="Ø"/>
            </a:pPr>
            <a:r>
              <a:rPr lang="ja-JP" altLang="en-US" sz="2400" b="1" dirty="0" smtClean="0">
                <a:solidFill>
                  <a:schemeClr val="accent6">
                    <a:lumMod val="75000"/>
                  </a:schemeClr>
                </a:solidFill>
                <a:latin typeface="+mj-lt"/>
                <a:ea typeface="Meiryo UI" panose="020B0604030504040204" pitchFamily="50" charset="-128"/>
              </a:rPr>
              <a:t>液膜長さ</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r>
              <a:rPr lang="en-US" altLang="ja-JP" sz="28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液膜長さ</a:t>
            </a:r>
            <a:endParaRPr kumimoji="1" lang="ja-JP" altLang="en-US" sz="1800" dirty="0">
              <a:ea typeface="Meiryo UI" panose="020B0604030504040204" pitchFamily="50" charset="-128"/>
            </a:endParaRPr>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144" y="1844824"/>
            <a:ext cx="2897009" cy="2595946"/>
          </a:xfrm>
          <a:prstGeom prst="rect">
            <a:avLst/>
          </a:prstGeom>
        </p:spPr>
      </p:pic>
      <p:cxnSp>
        <p:nvCxnSpPr>
          <p:cNvPr id="13" name="直線矢印コネクタ 12"/>
          <p:cNvCxnSpPr/>
          <p:nvPr/>
        </p:nvCxnSpPr>
        <p:spPr>
          <a:xfrm>
            <a:off x="2627783" y="2641312"/>
            <a:ext cx="2536969" cy="122505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589985" y="5111265"/>
            <a:ext cx="4566423" cy="504344"/>
            <a:chOff x="6156176" y="2348880"/>
            <a:chExt cx="2697826" cy="830997"/>
          </a:xfrm>
        </p:grpSpPr>
        <p:sp>
          <p:nvSpPr>
            <p:cNvPr id="15" name="角丸四角形 14"/>
            <p:cNvSpPr/>
            <p:nvPr/>
          </p:nvSpPr>
          <p:spPr>
            <a:xfrm>
              <a:off x="6156176" y="2348880"/>
              <a:ext cx="2697826" cy="830997"/>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6156176" y="2348880"/>
              <a:ext cx="2697826" cy="760676"/>
            </a:xfrm>
            <a:prstGeom prst="rect">
              <a:avLst/>
            </a:prstGeom>
            <a:noFill/>
          </p:spPr>
          <p:txBody>
            <a:bodyPr wrap="square" rtlCol="0">
              <a:spAutoFit/>
            </a:bodyPr>
            <a:lstStyle/>
            <a:p>
              <a:pPr algn="ctr"/>
              <a:r>
                <a:rPr lang="ja-JP" altLang="en-US" sz="2400" dirty="0">
                  <a:latin typeface="Meiryo UI" panose="020B0604030504040204" pitchFamily="50" charset="-128"/>
                  <a:ea typeface="Meiryo UI" panose="020B0604030504040204" pitchFamily="50" charset="-128"/>
                </a:rPr>
                <a:t>迎角</a:t>
              </a:r>
              <a:r>
                <a:rPr lang="ja-JP" altLang="en-US" sz="2400" dirty="0" smtClean="0">
                  <a:latin typeface="Meiryo UI" panose="020B0604030504040204" pitchFamily="50" charset="-128"/>
                  <a:ea typeface="Meiryo UI" panose="020B0604030504040204" pitchFamily="50" charset="-128"/>
                </a:rPr>
                <a:t>を大きくするほど液膜は短くなる</a:t>
              </a:r>
              <a:endParaRPr kumimoji="1" lang="ja-JP" altLang="en-US" sz="2400" dirty="0">
                <a:latin typeface="Meiryo UI" panose="020B0604030504040204" pitchFamily="50" charset="-128"/>
                <a:ea typeface="Meiryo UI" panose="020B0604030504040204" pitchFamily="50" charset="-128"/>
              </a:endParaRPr>
            </a:p>
          </p:txBody>
        </p:sp>
      </p:grpSp>
      <p:grpSp>
        <p:nvGrpSpPr>
          <p:cNvPr id="10" name="グループ化 9"/>
          <p:cNvGrpSpPr/>
          <p:nvPr/>
        </p:nvGrpSpPr>
        <p:grpSpPr>
          <a:xfrm>
            <a:off x="604944" y="6010367"/>
            <a:ext cx="4536504" cy="830997"/>
            <a:chOff x="6372200" y="3138062"/>
            <a:chExt cx="2697826" cy="1288487"/>
          </a:xfrm>
        </p:grpSpPr>
        <p:sp>
          <p:nvSpPr>
            <p:cNvPr id="22" name="角丸四角形 21"/>
            <p:cNvSpPr/>
            <p:nvPr/>
          </p:nvSpPr>
          <p:spPr>
            <a:xfrm>
              <a:off x="6372200" y="3138063"/>
              <a:ext cx="2697826" cy="830997"/>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6372200" y="3138062"/>
              <a:ext cx="2697826" cy="1288487"/>
            </a:xfrm>
            <a:prstGeom prst="rect">
              <a:avLst/>
            </a:prstGeom>
            <a:noFill/>
          </p:spPr>
          <p:txBody>
            <a:bodyPr wrap="square" rtlCol="0">
              <a:spAutoFit/>
            </a:bodyPr>
            <a:lstStyle/>
            <a:p>
              <a:pPr algn="ctr"/>
              <a:r>
                <a:rPr lang="ja-JP" altLang="en-US" sz="2400" dirty="0" smtClean="0">
                  <a:latin typeface="Meiryo UI" panose="020B0604030504040204" pitchFamily="50" charset="-128"/>
                  <a:ea typeface="Meiryo UI" panose="020B0604030504040204" pitchFamily="50" charset="-128"/>
                </a:rPr>
                <a:t>液膜領域は主流投影</a:t>
              </a:r>
              <a:r>
                <a:rPr lang="ja-JP" altLang="en-US" sz="2400" dirty="0">
                  <a:latin typeface="Meiryo UI" panose="020B0604030504040204" pitchFamily="50" charset="-128"/>
                  <a:ea typeface="Meiryo UI" panose="020B0604030504040204" pitchFamily="50" charset="-128"/>
                </a:rPr>
                <a:t>面積</a:t>
              </a:r>
              <a:r>
                <a:rPr lang="ja-JP" altLang="en-US" sz="2400" dirty="0" smtClean="0">
                  <a:latin typeface="Meiryo UI" panose="020B0604030504040204" pitchFamily="50" charset="-128"/>
                  <a:ea typeface="Meiryo UI" panose="020B0604030504040204" pitchFamily="50" charset="-128"/>
                </a:rPr>
                <a:t>に対応</a:t>
              </a:r>
              <a:endParaRPr kumimoji="1" lang="ja-JP" altLang="en-US" sz="2400" dirty="0">
                <a:latin typeface="Meiryo UI" panose="020B0604030504040204" pitchFamily="50" charset="-128"/>
                <a:ea typeface="Meiryo UI" panose="020B0604030504040204" pitchFamily="50" charset="-128"/>
              </a:endParaRPr>
            </a:p>
          </p:txBody>
        </p:sp>
      </p:grpSp>
      <p:cxnSp>
        <p:nvCxnSpPr>
          <p:cNvPr id="27" name="直線矢印コネクタ 26"/>
          <p:cNvCxnSpPr/>
          <p:nvPr/>
        </p:nvCxnSpPr>
        <p:spPr>
          <a:xfrm>
            <a:off x="2873196" y="5615609"/>
            <a:ext cx="0" cy="3599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r="2650"/>
          <a:stretch/>
        </p:blipFill>
        <p:spPr>
          <a:xfrm>
            <a:off x="5436096" y="5013176"/>
            <a:ext cx="3680286" cy="1548781"/>
          </a:xfrm>
          <a:prstGeom prst="rect">
            <a:avLst/>
          </a:prstGeom>
        </p:spPr>
      </p:pic>
    </p:spTree>
    <p:extLst>
      <p:ext uri="{BB962C8B-B14F-4D97-AF65-F5344CB8AC3E}">
        <p14:creationId xmlns:p14="http://schemas.microsoft.com/office/powerpoint/2010/main" val="301179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2"/>
          <p:cNvSpPr txBox="1">
            <a:spLocks/>
          </p:cNvSpPr>
          <p:nvPr/>
        </p:nvSpPr>
        <p:spPr bwMode="auto">
          <a:xfrm>
            <a:off x="266800" y="1268759"/>
            <a:ext cx="6393432"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液膜長さ </a:t>
            </a:r>
            <a:r>
              <a:rPr lang="en-US" altLang="ja-JP" sz="2400" b="1" kern="0" dirty="0" smtClean="0">
                <a:solidFill>
                  <a:schemeClr val="accent6">
                    <a:lumMod val="75000"/>
                  </a:schemeClr>
                </a:solidFill>
                <a:latin typeface="+mj-lt"/>
                <a:ea typeface="Meiryo UI" panose="020B0604030504040204" pitchFamily="50" charset="-128"/>
              </a:rPr>
              <a:t>(</a:t>
            </a:r>
            <a:r>
              <a:rPr lang="ja-JP" altLang="en-US" sz="2400" b="1" kern="0" dirty="0" smtClean="0">
                <a:solidFill>
                  <a:schemeClr val="accent6">
                    <a:lumMod val="75000"/>
                  </a:schemeClr>
                </a:solidFill>
                <a:latin typeface="+mj-lt"/>
                <a:ea typeface="Meiryo UI" panose="020B0604030504040204" pitchFamily="50" charset="-128"/>
              </a:rPr>
              <a:t>主流方向の投影面積</a:t>
            </a:r>
            <a:r>
              <a:rPr lang="ja-JP" altLang="en-US" sz="2400" b="1" kern="0" dirty="0">
                <a:solidFill>
                  <a:schemeClr val="accent6">
                    <a:lumMod val="75000"/>
                  </a:schemeClr>
                </a:solidFill>
                <a:latin typeface="+mj-lt"/>
                <a:ea typeface="Meiryo UI" panose="020B0604030504040204" pitchFamily="50" charset="-128"/>
              </a:rPr>
              <a:t>比</a:t>
            </a:r>
            <a:r>
              <a:rPr lang="en-US" altLang="ja-JP" sz="2400" b="1" kern="0" dirty="0" smtClean="0">
                <a:solidFill>
                  <a:schemeClr val="accent6">
                    <a:lumMod val="75000"/>
                  </a:schemeClr>
                </a:solidFill>
                <a:latin typeface="+mj-lt"/>
                <a:ea typeface="Meiryo UI" panose="020B0604030504040204" pitchFamily="50" charset="-128"/>
              </a:rPr>
              <a:t>“r”</a:t>
            </a:r>
            <a:r>
              <a:rPr lang="ja-JP" altLang="en-US" sz="2400" b="1" kern="0" dirty="0" smtClean="0">
                <a:solidFill>
                  <a:schemeClr val="accent6">
                    <a:lumMod val="75000"/>
                  </a:schemeClr>
                </a:solidFill>
                <a:latin typeface="+mj-lt"/>
                <a:ea typeface="Meiryo UI" panose="020B0604030504040204" pitchFamily="50" charset="-128"/>
              </a:rPr>
              <a:t>で整理</a:t>
            </a:r>
            <a:r>
              <a:rPr lang="en-US" altLang="ja-JP" sz="2400" b="1" kern="0" dirty="0" smtClean="0">
                <a:solidFill>
                  <a:schemeClr val="accent6">
                    <a:lumMod val="75000"/>
                  </a:schemeClr>
                </a:solidFill>
                <a:latin typeface="+mj-lt"/>
                <a:ea typeface="Meiryo UI" panose="020B0604030504040204" pitchFamily="50" charset="-128"/>
              </a:rPr>
              <a:t>)</a:t>
            </a: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r>
              <a:rPr lang="en-US" altLang="ja-JP" sz="28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液膜長さ</a:t>
            </a:r>
            <a:endParaRPr kumimoji="1" lang="ja-JP" altLang="en-US" sz="1800" dirty="0">
              <a:ea typeface="Meiryo UI" panose="020B0604030504040204" pitchFamily="50" charset="-128"/>
            </a:endParaRPr>
          </a:p>
        </p:txBody>
      </p:sp>
      <p:grpSp>
        <p:nvGrpSpPr>
          <p:cNvPr id="5" name="グループ化 4"/>
          <p:cNvGrpSpPr/>
          <p:nvPr/>
        </p:nvGrpSpPr>
        <p:grpSpPr>
          <a:xfrm>
            <a:off x="970958" y="5174553"/>
            <a:ext cx="7417466" cy="830997"/>
            <a:chOff x="6338670" y="4509120"/>
            <a:chExt cx="2731356" cy="1290954"/>
          </a:xfrm>
        </p:grpSpPr>
        <p:sp>
          <p:nvSpPr>
            <p:cNvPr id="18" name="角丸四角形 17"/>
            <p:cNvSpPr/>
            <p:nvPr/>
          </p:nvSpPr>
          <p:spPr>
            <a:xfrm>
              <a:off x="6372200" y="4509120"/>
              <a:ext cx="2697826" cy="1200329"/>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6338670" y="4509120"/>
              <a:ext cx="2697826" cy="1290954"/>
            </a:xfrm>
            <a:prstGeom prst="rect">
              <a:avLst/>
            </a:prstGeom>
            <a:noFill/>
            <a:ln>
              <a:noFill/>
            </a:ln>
          </p:spPr>
          <p:txBody>
            <a:bodyPr wrap="square" rtlCol="0">
              <a:spAutoFit/>
            </a:bodyPr>
            <a:lstStyle/>
            <a:p>
              <a:pPr algn="ctr"/>
              <a:r>
                <a:rPr lang="ja-JP" altLang="en-US" sz="2400" dirty="0" smtClean="0">
                  <a:latin typeface="Meiryo UI" panose="020B0604030504040204" pitchFamily="50" charset="-128"/>
                  <a:ea typeface="Meiryo UI" panose="020B0604030504040204" pitchFamily="50" charset="-128"/>
                </a:rPr>
                <a:t>迎角を変化させても </a:t>
              </a:r>
              <a:r>
                <a:rPr lang="en-US" altLang="ja-JP" sz="2400" dirty="0" smtClean="0">
                  <a:latin typeface="Meiryo UI" panose="020B0604030504040204" pitchFamily="50" charset="-128"/>
                  <a:ea typeface="Meiryo UI" panose="020B0604030504040204" pitchFamily="50" charset="-128"/>
                </a:rPr>
                <a:t>r</a:t>
              </a:r>
              <a:r>
                <a:rPr lang="ja-JP" altLang="en-US" sz="2400" dirty="0" smtClean="0">
                  <a:latin typeface="Meiryo UI" panose="020B0604030504040204" pitchFamily="50" charset="-128"/>
                  <a:ea typeface="Meiryo UI" panose="020B0604030504040204" pitchFamily="50" charset="-128"/>
                </a:rPr>
                <a:t> は</a:t>
              </a:r>
              <a:r>
                <a:rPr lang="en-US" altLang="ja-JP" sz="2400" dirty="0" smtClean="0">
                  <a:latin typeface="Meiryo UI" panose="020B0604030504040204" pitchFamily="50" charset="-128"/>
                  <a:ea typeface="Meiryo UI" panose="020B0604030504040204" pitchFamily="50" charset="-128"/>
                </a:rPr>
                <a:t>0.8~0.9</a:t>
              </a:r>
              <a:r>
                <a:rPr lang="ja-JP" altLang="en-US" sz="2400" dirty="0" smtClean="0">
                  <a:latin typeface="Meiryo UI" panose="020B0604030504040204" pitchFamily="50" charset="-128"/>
                  <a:ea typeface="Meiryo UI" panose="020B0604030504040204" pitchFamily="50" charset="-128"/>
                </a:rPr>
                <a:t>程度で</a:t>
              </a:r>
              <a:endParaRPr lang="en-US" altLang="ja-JP" sz="2400" dirty="0" smtClean="0">
                <a:latin typeface="Meiryo UI" panose="020B0604030504040204" pitchFamily="50" charset="-128"/>
                <a:ea typeface="Meiryo UI" panose="020B0604030504040204" pitchFamily="50" charset="-128"/>
              </a:endParaRPr>
            </a:p>
            <a:p>
              <a:pPr algn="ctr"/>
              <a:r>
                <a:rPr lang="ja-JP" altLang="en-US" sz="2400" dirty="0" smtClean="0">
                  <a:latin typeface="Meiryo UI" panose="020B0604030504040204" pitchFamily="50" charset="-128"/>
                  <a:ea typeface="Meiryo UI" panose="020B0604030504040204" pitchFamily="50" charset="-128"/>
                </a:rPr>
                <a:t>主流投影面積に近い値とな</a:t>
              </a:r>
              <a:r>
                <a:rPr lang="ja-JP" altLang="en-US" sz="2400" dirty="0">
                  <a:latin typeface="Meiryo UI" panose="020B0604030504040204" pitchFamily="50" charset="-128"/>
                  <a:ea typeface="Meiryo UI" panose="020B0604030504040204" pitchFamily="50" charset="-128"/>
                </a:rPr>
                <a:t>る</a:t>
              </a:r>
              <a:endParaRPr kumimoji="1" lang="ja-JP" altLang="en-US" sz="2400" dirty="0">
                <a:latin typeface="Meiryo UI" panose="020B0604030504040204" pitchFamily="50" charset="-128"/>
                <a:ea typeface="Meiryo UI" panose="020B0604030504040204" pitchFamily="50" charset="-128"/>
              </a:endParaRPr>
            </a:p>
          </p:txBody>
        </p:sp>
      </p:gr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716004"/>
            <a:ext cx="4869843" cy="3297172"/>
          </a:xfrm>
          <a:prstGeom prst="rect">
            <a:avLst/>
          </a:prstGeom>
        </p:spPr>
      </p:pic>
      <p:grpSp>
        <p:nvGrpSpPr>
          <p:cNvPr id="20" name="グループ化 19"/>
          <p:cNvGrpSpPr/>
          <p:nvPr/>
        </p:nvGrpSpPr>
        <p:grpSpPr>
          <a:xfrm>
            <a:off x="1919928" y="3808670"/>
            <a:ext cx="2076008" cy="556434"/>
            <a:chOff x="1703904" y="3717032"/>
            <a:chExt cx="2076008" cy="556434"/>
          </a:xfrm>
        </p:grpSpPr>
        <mc:AlternateContent xmlns:mc="http://schemas.openxmlformats.org/markup-compatibility/2006" xmlns:a14="http://schemas.microsoft.com/office/drawing/2010/main">
          <mc:Choice Requires="a14">
            <p:sp>
              <p:nvSpPr>
                <p:cNvPr id="9" name="テキスト ボックス 8"/>
                <p:cNvSpPr txBox="1"/>
                <p:nvPr/>
              </p:nvSpPr>
              <p:spPr>
                <a:xfrm>
                  <a:off x="1703904" y="3717032"/>
                  <a:ext cx="2076008" cy="55643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altLang="ja-JP" sz="2800" b="0" i="0" smtClean="0">
                            <a:latin typeface="Cambria Math" panose="02040503050406030204" pitchFamily="18" charset="0"/>
                            <a:ea typeface="Meiryo UI" panose="020B0604030504040204" pitchFamily="50" charset="-128"/>
                          </a:rPr>
                          <m:t>r</m:t>
                        </m:r>
                        <m:r>
                          <a:rPr lang="en-US" altLang="ja-JP" sz="2800" b="0" i="0" smtClean="0">
                            <a:latin typeface="Cambria Math" panose="02040503050406030204" pitchFamily="18" charset="0"/>
                            <a:ea typeface="Meiryo UI" panose="020B0604030504040204" pitchFamily="50" charset="-128"/>
                          </a:rPr>
                          <m:t>=</m:t>
                        </m:r>
                        <m:f>
                          <m:fPr>
                            <m:type m:val="lin"/>
                            <m:ctrlPr>
                              <a:rPr lang="en-US" altLang="ja-JP" sz="2800" b="0" i="1" smtClean="0">
                                <a:latin typeface="Cambria Math"/>
                                <a:ea typeface="Meiryo UI" panose="020B0604030504040204" pitchFamily="50" charset="-128"/>
                              </a:rPr>
                            </m:ctrlPr>
                          </m:fPr>
                          <m:num>
                            <m:r>
                              <a:rPr lang="en-US" altLang="ja-JP" sz="2800" b="0" i="1" smtClean="0">
                                <a:latin typeface="Cambria Math" panose="02040503050406030204" pitchFamily="18" charset="0"/>
                                <a:ea typeface="Meiryo UI" panose="020B0604030504040204" pitchFamily="50" charset="-128"/>
                              </a:rPr>
                              <m:t>h</m:t>
                            </m:r>
                          </m:num>
                          <m:den>
                            <m:sSub>
                              <m:sSubPr>
                                <m:ctrlPr>
                                  <a:rPr lang="en-US" altLang="ja-JP" sz="2800" i="1">
                                    <a:latin typeface="Cambria Math"/>
                                    <a:ea typeface="Meiryo UI" panose="020B0604030504040204" pitchFamily="50" charset="-128"/>
                                  </a:rPr>
                                </m:ctrlPr>
                              </m:sSubPr>
                              <m:e>
                                <m:r>
                                  <a:rPr lang="en-US" altLang="ja-JP" sz="2800" i="1">
                                    <a:latin typeface="Cambria Math" panose="02040503050406030204" pitchFamily="18" charset="0"/>
                                    <a:ea typeface="Meiryo UI" panose="020B0604030504040204" pitchFamily="50" charset="-128"/>
                                  </a:rPr>
                                  <m:t>h</m:t>
                                </m:r>
                              </m:e>
                              <m:sub>
                                <m:r>
                                  <a:rPr lang="en-US" altLang="ja-JP" sz="2800" i="1">
                                    <a:latin typeface="Cambria Math" panose="02040503050406030204" pitchFamily="18" charset="0"/>
                                    <a:ea typeface="Meiryo UI" panose="020B0604030504040204" pitchFamily="50" charset="-128"/>
                                  </a:rPr>
                                  <m:t>𝑡𝑜𝑝</m:t>
                                </m:r>
                              </m:sub>
                            </m:sSub>
                          </m:den>
                        </m:f>
                      </m:oMath>
                    </m:oMathPara>
                  </a14:m>
                  <a:endParaRPr kumimoji="1" lang="ja-JP" altLang="en-US" sz="2800" dirty="0">
                    <a:latin typeface="Meiryo UI" panose="020B0604030504040204" pitchFamily="50" charset="-128"/>
                    <a:ea typeface="Meiryo UI" panose="020B0604030504040204" pitchFamily="50"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703904" y="3717032"/>
                  <a:ext cx="2076008" cy="556434"/>
                </a:xfrm>
                <a:prstGeom prst="rect">
                  <a:avLst/>
                </a:prstGeom>
                <a:blipFill rotWithShape="0">
                  <a:blip r:embed="rId4"/>
                  <a:stretch>
                    <a:fillRect/>
                  </a:stretch>
                </a:blipFill>
              </p:spPr>
              <p:txBody>
                <a:bodyPr/>
                <a:lstStyle/>
                <a:p>
                  <a:r>
                    <a:rPr lang="ja-JP" altLang="en-US">
                      <a:noFill/>
                    </a:rPr>
                    <a:t> </a:t>
                  </a:r>
                </a:p>
              </p:txBody>
            </p:sp>
          </mc:Fallback>
        </mc:AlternateContent>
        <p:sp>
          <p:nvSpPr>
            <p:cNvPr id="17" name="角丸四角形 16"/>
            <p:cNvSpPr/>
            <p:nvPr/>
          </p:nvSpPr>
          <p:spPr>
            <a:xfrm>
              <a:off x="1703904" y="3717032"/>
              <a:ext cx="1931992" cy="556434"/>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19" y="1993910"/>
            <a:ext cx="4004052" cy="1678791"/>
          </a:xfrm>
          <a:prstGeom prst="rect">
            <a:avLst/>
          </a:prstGeom>
        </p:spPr>
      </p:pic>
    </p:spTree>
    <p:extLst>
      <p:ext uri="{BB962C8B-B14F-4D97-AF65-F5344CB8AC3E}">
        <p14:creationId xmlns:p14="http://schemas.microsoft.com/office/powerpoint/2010/main" val="245987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t="2975" r="3912"/>
          <a:stretch/>
        </p:blipFill>
        <p:spPr>
          <a:xfrm>
            <a:off x="153474" y="1735917"/>
            <a:ext cx="4634550" cy="3493283"/>
          </a:xfrm>
          <a:prstGeom prst="rect">
            <a:avLst/>
          </a:prstGeom>
        </p:spPr>
      </p:pic>
      <p:sp>
        <p:nvSpPr>
          <p:cNvPr id="3" name="コンテンツ プレースホルダー 2"/>
          <p:cNvSpPr>
            <a:spLocks noGrp="1"/>
          </p:cNvSpPr>
          <p:nvPr>
            <p:ph idx="1"/>
          </p:nvPr>
        </p:nvSpPr>
        <p:spPr>
          <a:xfrm>
            <a:off x="251521" y="1268760"/>
            <a:ext cx="3672408" cy="494675"/>
          </a:xfrm>
        </p:spPr>
        <p:txBody>
          <a:bodyPr/>
          <a:lstStyle/>
          <a:p>
            <a:pPr>
              <a:buFont typeface="Wingdings" panose="05000000000000000000" pitchFamily="2" charset="2"/>
              <a:buChar char="Ø"/>
            </a:pPr>
            <a:r>
              <a:rPr lang="ja-JP" altLang="en-US" sz="2400" b="1" dirty="0" smtClean="0">
                <a:solidFill>
                  <a:schemeClr val="accent6">
                    <a:lumMod val="75000"/>
                  </a:schemeClr>
                </a:solidFill>
                <a:latin typeface="+mj-lt"/>
                <a:ea typeface="Meiryo UI" panose="020B0604030504040204" pitchFamily="50" charset="-128"/>
              </a:rPr>
              <a:t>液脈本数</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r>
              <a:rPr lang="en-US" altLang="ja-JP" sz="28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液脈本数</a:t>
            </a:r>
            <a:endParaRPr kumimoji="1" lang="ja-JP" altLang="en-US" sz="1800" dirty="0">
              <a:ea typeface="Meiryo UI" panose="020B0604030504040204" pitchFamily="50" charset="-128"/>
            </a:endParaRPr>
          </a:p>
        </p:txBody>
      </p:sp>
      <p:cxnSp>
        <p:nvCxnSpPr>
          <p:cNvPr id="19" name="直線矢印コネクタ 18"/>
          <p:cNvCxnSpPr/>
          <p:nvPr/>
        </p:nvCxnSpPr>
        <p:spPr>
          <a:xfrm flipH="1">
            <a:off x="1925707" y="2708920"/>
            <a:ext cx="1926213" cy="7291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a:xfrm>
            <a:off x="539552" y="5478322"/>
            <a:ext cx="8244076" cy="830998"/>
          </a:xfrm>
          <a:prstGeom prst="roundRect">
            <a:avLst>
              <a:gd name="adj" fmla="val 569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39552" y="5478323"/>
            <a:ext cx="8244076" cy="830997"/>
          </a:xfrm>
          <a:prstGeom prst="rect">
            <a:avLst/>
          </a:prstGeom>
          <a:noFill/>
          <a:ln>
            <a:noFill/>
          </a:ln>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迎角が小さい</a:t>
            </a:r>
            <a:r>
              <a:rPr kumimoji="1" lang="ja-JP" altLang="en-US" sz="2400" dirty="0" smtClean="0">
                <a:latin typeface="Meiryo UI" panose="020B0604030504040204" pitchFamily="50" charset="-128"/>
                <a:ea typeface="Meiryo UI" panose="020B0604030504040204" pitchFamily="50" charset="-128"/>
              </a:rPr>
              <a:t>と</a:t>
            </a:r>
            <a:r>
              <a:rPr lang="ja-JP" altLang="en-US" sz="2400" dirty="0">
                <a:latin typeface="Meiryo UI" panose="020B0604030504040204" pitchFamily="50" charset="-128"/>
                <a:ea typeface="Meiryo UI" panose="020B0604030504040204" pitchFamily="50" charset="-128"/>
              </a:rPr>
              <a:t>翼</a:t>
            </a:r>
            <a:r>
              <a:rPr lang="ja-JP" altLang="en-US" sz="2400" dirty="0" smtClean="0">
                <a:latin typeface="Meiryo UI" panose="020B0604030504040204" pitchFamily="50" charset="-128"/>
                <a:ea typeface="Meiryo UI" panose="020B0604030504040204" pitchFamily="50" charset="-128"/>
              </a:rPr>
              <a:t>へ</a:t>
            </a:r>
            <a:r>
              <a:rPr lang="ja-JP" altLang="en-US" sz="2400" dirty="0">
                <a:latin typeface="Meiryo UI" panose="020B0604030504040204" pitchFamily="50" charset="-128"/>
                <a:ea typeface="Meiryo UI" panose="020B0604030504040204" pitchFamily="50" charset="-128"/>
              </a:rPr>
              <a:t>衝突</a:t>
            </a:r>
            <a:r>
              <a:rPr lang="ja-JP" altLang="en-US" sz="2400" dirty="0" smtClean="0">
                <a:latin typeface="Meiryo UI" panose="020B0604030504040204" pitchFamily="50" charset="-128"/>
                <a:ea typeface="Meiryo UI" panose="020B0604030504040204" pitchFamily="50" charset="-128"/>
              </a:rPr>
              <a:t>する液滴が多くなり</a:t>
            </a:r>
            <a:endParaRPr lang="en-US" altLang="ja-JP" sz="2400" dirty="0" smtClean="0">
              <a:latin typeface="Meiryo UI" panose="020B0604030504040204" pitchFamily="50" charset="-128"/>
              <a:ea typeface="Meiryo UI" panose="020B0604030504040204" pitchFamily="50" charset="-128"/>
            </a:endParaRPr>
          </a:p>
          <a:p>
            <a:pPr algn="ctr"/>
            <a:r>
              <a:rPr lang="ja-JP" altLang="en-US" sz="2400" dirty="0" smtClean="0">
                <a:latin typeface="Meiryo UI" panose="020B0604030504040204" pitchFamily="50" charset="-128"/>
                <a:ea typeface="Meiryo UI" panose="020B0604030504040204" pitchFamily="50" charset="-128"/>
              </a:rPr>
              <a:t>液膜からの液供給量が増え、</a:t>
            </a:r>
            <a:r>
              <a:rPr kumimoji="1" lang="ja-JP" altLang="en-US" sz="2400" b="1" dirty="0" smtClean="0">
                <a:latin typeface="Meiryo UI" panose="020B0604030504040204" pitchFamily="50" charset="-128"/>
                <a:ea typeface="Meiryo UI" panose="020B0604030504040204" pitchFamily="50" charset="-128"/>
              </a:rPr>
              <a:t>液脈が</a:t>
            </a:r>
            <a:r>
              <a:rPr lang="ja-JP" altLang="en-US" sz="2400" b="1" dirty="0" smtClean="0">
                <a:latin typeface="Meiryo UI" panose="020B0604030504040204" pitchFamily="50" charset="-128"/>
                <a:ea typeface="Meiryo UI" panose="020B0604030504040204" pitchFamily="50" charset="-128"/>
              </a:rPr>
              <a:t>太く</a:t>
            </a:r>
            <a:r>
              <a:rPr lang="ja-JP" altLang="en-US" sz="2400" dirty="0" smtClean="0">
                <a:latin typeface="Meiryo UI" panose="020B0604030504040204" pitchFamily="50" charset="-128"/>
                <a:ea typeface="Meiryo UI" panose="020B0604030504040204" pitchFamily="50" charset="-128"/>
              </a:rPr>
              <a:t>液膜直下で合流</a:t>
            </a:r>
            <a:endParaRPr kumimoji="1" lang="en-US" altLang="ja-JP" sz="2400" dirty="0" smtClean="0">
              <a:latin typeface="Meiryo UI" panose="020B0604030504040204" pitchFamily="50" charset="-128"/>
              <a:ea typeface="Meiryo UI" panose="020B0604030504040204" pitchFamily="50" charset="-128"/>
            </a:endParaRPr>
          </a:p>
        </p:txBody>
      </p:sp>
      <p:grpSp>
        <p:nvGrpSpPr>
          <p:cNvPr id="34" name="グループ化 33"/>
          <p:cNvGrpSpPr/>
          <p:nvPr/>
        </p:nvGrpSpPr>
        <p:grpSpPr>
          <a:xfrm>
            <a:off x="5544400" y="3573016"/>
            <a:ext cx="2628000" cy="1334425"/>
            <a:chOff x="5560700" y="3822767"/>
            <a:chExt cx="2628000" cy="1334425"/>
          </a:xfrm>
        </p:grpSpPr>
        <p:pic>
          <p:nvPicPr>
            <p:cNvPr id="31" name="図 30"/>
            <p:cNvPicPr>
              <a:picLocks noChangeAspect="1"/>
            </p:cNvPicPr>
            <p:nvPr/>
          </p:nvPicPr>
          <p:blipFill rotWithShape="1">
            <a:blip r:embed="rId4">
              <a:extLst>
                <a:ext uri="{28A0092B-C50C-407E-A947-70E740481C1C}">
                  <a14:useLocalDpi xmlns:a14="http://schemas.microsoft.com/office/drawing/2010/main" val="0"/>
                </a:ext>
              </a:extLst>
            </a:blip>
            <a:srcRect b="23895"/>
            <a:stretch/>
          </p:blipFill>
          <p:spPr>
            <a:xfrm>
              <a:off x="5560700" y="3822767"/>
              <a:ext cx="2628000" cy="1334425"/>
            </a:xfrm>
            <a:prstGeom prst="rect">
              <a:avLst/>
            </a:prstGeom>
          </p:spPr>
        </p:pic>
        <p:sp>
          <p:nvSpPr>
            <p:cNvPr id="23" name="テキスト ボックス 22"/>
            <p:cNvSpPr txBox="1"/>
            <p:nvPr/>
          </p:nvSpPr>
          <p:spPr>
            <a:xfrm>
              <a:off x="5580112" y="4743087"/>
              <a:ext cx="1008496" cy="376501"/>
            </a:xfrm>
            <a:prstGeom prst="rect">
              <a:avLst/>
            </a:prstGeom>
            <a:noFill/>
          </p:spPr>
          <p:txBody>
            <a:bodyPr wrap="square" rtlCol="0">
              <a:spAutoFit/>
            </a:bodyPr>
            <a:lstStyle/>
            <a:p>
              <a:pPr algn="ctr"/>
              <a:r>
                <a:rPr lang="en-US" altLang="ja-JP" sz="2000" dirty="0" smtClean="0">
                  <a:solidFill>
                    <a:schemeClr val="bg1"/>
                  </a:solidFill>
                  <a:latin typeface="Meiryo UI" panose="020B0604030504040204" pitchFamily="50" charset="-128"/>
                  <a:ea typeface="Meiryo UI" panose="020B0604030504040204" pitchFamily="50" charset="-128"/>
                </a:rPr>
                <a:t>6deg</a:t>
              </a:r>
              <a:endParaRPr kumimoji="1" lang="en-US" altLang="ja-JP" sz="2000" dirty="0" smtClean="0">
                <a:solidFill>
                  <a:schemeClr val="bg1"/>
                </a:solidFill>
                <a:latin typeface="Meiryo UI" panose="020B0604030504040204" pitchFamily="50" charset="-128"/>
                <a:ea typeface="Meiryo UI" panose="020B0604030504040204" pitchFamily="50" charset="-128"/>
              </a:endParaRPr>
            </a:p>
          </p:txBody>
        </p:sp>
      </p:grpSp>
      <p:grpSp>
        <p:nvGrpSpPr>
          <p:cNvPr id="33" name="グループ化 32"/>
          <p:cNvGrpSpPr/>
          <p:nvPr/>
        </p:nvGrpSpPr>
        <p:grpSpPr>
          <a:xfrm>
            <a:off x="5508104" y="1772816"/>
            <a:ext cx="2664296" cy="1528167"/>
            <a:chOff x="5508104" y="1628799"/>
            <a:chExt cx="2664296" cy="1528167"/>
          </a:xfrm>
        </p:grpSpPr>
        <p:pic>
          <p:nvPicPr>
            <p:cNvPr id="32" name="図 31"/>
            <p:cNvPicPr>
              <a:picLocks noChangeAspect="1"/>
            </p:cNvPicPr>
            <p:nvPr/>
          </p:nvPicPr>
          <p:blipFill rotWithShape="1">
            <a:blip r:embed="rId5">
              <a:extLst>
                <a:ext uri="{28A0092B-C50C-407E-A947-70E740481C1C}">
                  <a14:useLocalDpi xmlns:a14="http://schemas.microsoft.com/office/drawing/2010/main" val="0"/>
                </a:ext>
              </a:extLst>
            </a:blip>
            <a:srcRect b="13184"/>
            <a:stretch/>
          </p:blipFill>
          <p:spPr>
            <a:xfrm>
              <a:off x="5534143" y="1628799"/>
              <a:ext cx="2638257" cy="1528167"/>
            </a:xfrm>
            <a:prstGeom prst="rect">
              <a:avLst/>
            </a:prstGeom>
          </p:spPr>
        </p:pic>
        <p:sp>
          <p:nvSpPr>
            <p:cNvPr id="22" name="テキスト ボックス 21"/>
            <p:cNvSpPr txBox="1"/>
            <p:nvPr/>
          </p:nvSpPr>
          <p:spPr>
            <a:xfrm>
              <a:off x="5508104" y="2708920"/>
              <a:ext cx="1007755" cy="384764"/>
            </a:xfrm>
            <a:prstGeom prst="rect">
              <a:avLst/>
            </a:prstGeom>
            <a:noFill/>
          </p:spPr>
          <p:txBody>
            <a:bodyPr wrap="square" rtlCol="0">
              <a:spAutoFit/>
            </a:bodyPr>
            <a:lstStyle/>
            <a:p>
              <a:pPr algn="ctr"/>
              <a:r>
                <a:rPr lang="en-US" altLang="ja-JP" sz="2000" dirty="0" smtClean="0">
                  <a:solidFill>
                    <a:schemeClr val="bg1"/>
                  </a:solidFill>
                  <a:latin typeface="Meiryo UI" panose="020B0604030504040204" pitchFamily="50" charset="-128"/>
                  <a:ea typeface="Meiryo UI" panose="020B0604030504040204" pitchFamily="50" charset="-128"/>
                </a:rPr>
                <a:t>-6deg</a:t>
              </a:r>
              <a:endParaRPr kumimoji="1" lang="en-US" altLang="ja-JP" sz="2000" dirty="0" smtClean="0">
                <a:solidFill>
                  <a:schemeClr val="bg1"/>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273910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1521" y="1268760"/>
            <a:ext cx="3672408" cy="494675"/>
          </a:xfrm>
        </p:spPr>
        <p:txBody>
          <a:bodyPr/>
          <a:lstStyle/>
          <a:p>
            <a:pPr>
              <a:buFont typeface="Wingdings" panose="05000000000000000000" pitchFamily="2" charset="2"/>
              <a:buChar char="Ø"/>
            </a:pPr>
            <a:r>
              <a:rPr lang="ja-JP" altLang="en-US" sz="2400" b="1" dirty="0" smtClean="0">
                <a:solidFill>
                  <a:schemeClr val="accent6">
                    <a:lumMod val="75000"/>
                  </a:schemeClr>
                </a:solidFill>
                <a:latin typeface="+mj-lt"/>
                <a:ea typeface="Meiryo UI" panose="020B0604030504040204" pitchFamily="50" charset="-128"/>
              </a:rPr>
              <a:t>液脈本数</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r>
              <a:rPr lang="en-US" altLang="ja-JP" sz="28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液脈本数</a:t>
            </a:r>
            <a:endParaRPr kumimoji="1" lang="ja-JP" altLang="en-US" sz="1800" dirty="0">
              <a:ea typeface="Meiryo UI" panose="020B0604030504040204" pitchFamily="50" charset="-128"/>
            </a:endParaRPr>
          </a:p>
        </p:txBody>
      </p:sp>
      <p:sp>
        <p:nvSpPr>
          <p:cNvPr id="9" name="テキスト ボックス 8"/>
          <p:cNvSpPr txBox="1"/>
          <p:nvPr/>
        </p:nvSpPr>
        <p:spPr>
          <a:xfrm>
            <a:off x="5148064" y="1412776"/>
            <a:ext cx="2025457" cy="430887"/>
          </a:xfrm>
          <a:prstGeom prst="rect">
            <a:avLst/>
          </a:prstGeom>
          <a:noFill/>
        </p:spPr>
        <p:txBody>
          <a:bodyPr wrap="square" rtlCol="0">
            <a:spAutoFit/>
          </a:bodyPr>
          <a:lstStyle/>
          <a:p>
            <a:r>
              <a:rPr lang="ja-JP" altLang="en-US" sz="2200" dirty="0" smtClean="0">
                <a:latin typeface="Meiryo UI" panose="020B0604030504040204" pitchFamily="50" charset="-128"/>
                <a:ea typeface="Meiryo UI" panose="020B0604030504040204" pitchFamily="50" charset="-128"/>
              </a:rPr>
              <a:t>液</a:t>
            </a:r>
            <a:r>
              <a:rPr lang="ja-JP" altLang="en-US" sz="2200" dirty="0">
                <a:latin typeface="Meiryo UI" panose="020B0604030504040204" pitchFamily="50" charset="-128"/>
                <a:ea typeface="Meiryo UI" panose="020B0604030504040204" pitchFamily="50" charset="-128"/>
              </a:rPr>
              <a:t>脈</a:t>
            </a:r>
            <a:r>
              <a:rPr lang="ja-JP" altLang="en-US" sz="2200" dirty="0" smtClean="0">
                <a:latin typeface="Meiryo UI" panose="020B0604030504040204" pitchFamily="50" charset="-128"/>
                <a:ea typeface="Meiryo UI" panose="020B0604030504040204" pitchFamily="50" charset="-128"/>
              </a:rPr>
              <a:t>の合流</a:t>
            </a:r>
            <a:endParaRPr lang="en-US" altLang="ja-JP" sz="2200" dirty="0" smtClean="0">
              <a:latin typeface="Meiryo UI" panose="020B0604030504040204" pitchFamily="50" charset="-128"/>
              <a:ea typeface="Meiryo UI" panose="020B0604030504040204" pitchFamily="50" charset="-128"/>
            </a:endParaRPr>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b="12759"/>
          <a:stretch/>
        </p:blipFill>
        <p:spPr>
          <a:xfrm>
            <a:off x="4863679" y="1844818"/>
            <a:ext cx="3709834" cy="1584182"/>
          </a:xfrm>
          <a:prstGeom prst="rect">
            <a:avLst/>
          </a:prstGeom>
          <a:ln>
            <a:solidFill>
              <a:schemeClr val="tx1"/>
            </a:solidFill>
          </a:ln>
        </p:spPr>
      </p:pic>
      <p:sp>
        <p:nvSpPr>
          <p:cNvPr id="12" name="円/楕円 11"/>
          <p:cNvSpPr/>
          <p:nvPr/>
        </p:nvSpPr>
        <p:spPr>
          <a:xfrm>
            <a:off x="5756152" y="2409817"/>
            <a:ext cx="968570" cy="887541"/>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7370434" y="1925532"/>
            <a:ext cx="968570" cy="887541"/>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499670" y="5373216"/>
            <a:ext cx="8608834" cy="1200329"/>
            <a:chOff x="518427" y="5622339"/>
            <a:chExt cx="7709255" cy="1200329"/>
          </a:xfrm>
        </p:grpSpPr>
        <p:sp>
          <p:nvSpPr>
            <p:cNvPr id="15" name="角丸四角形 14"/>
            <p:cNvSpPr/>
            <p:nvPr/>
          </p:nvSpPr>
          <p:spPr>
            <a:xfrm>
              <a:off x="518427" y="5622339"/>
              <a:ext cx="7580287" cy="896866"/>
            </a:xfrm>
            <a:prstGeom prst="roundRect">
              <a:avLst>
                <a:gd name="adj" fmla="val 899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518442" y="5622339"/>
              <a:ext cx="7709240" cy="1200329"/>
            </a:xfrm>
            <a:prstGeom prst="rect">
              <a:avLst/>
            </a:prstGeom>
          </p:spPr>
          <p:txBody>
            <a:bodyPr wrap="square">
              <a:spAutoFit/>
            </a:bodyPr>
            <a:lstStyle/>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液滴が平行に</a:t>
              </a:r>
              <a:r>
                <a:rPr lang="ja-JP" altLang="en-US" sz="2400" dirty="0" smtClean="0">
                  <a:latin typeface="Meiryo UI" panose="020B0604030504040204" pitchFamily="50" charset="-128"/>
                  <a:ea typeface="Meiryo UI" panose="020B0604030504040204" pitchFamily="50" charset="-128"/>
                </a:rPr>
                <a:t>進まず合流</a:t>
              </a:r>
              <a:endParaRPr lang="en-US" altLang="ja-JP" sz="2400" dirty="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下流に行くにつれ</a:t>
              </a:r>
              <a:r>
                <a:rPr lang="ja-JP" altLang="en-US" sz="2400" dirty="0" smtClean="0">
                  <a:latin typeface="Meiryo UI" panose="020B0604030504040204" pitchFamily="50" charset="-128"/>
                  <a:ea typeface="Meiryo UI" panose="020B0604030504040204" pitchFamily="50" charset="-128"/>
                </a:rPr>
                <a:t>液滴の進行速度が遅くなり液滴</a:t>
              </a:r>
              <a:r>
                <a:rPr lang="ja-JP" altLang="en-US" sz="2400" dirty="0">
                  <a:latin typeface="Meiryo UI" panose="020B0604030504040204" pitchFamily="50" charset="-128"/>
                  <a:ea typeface="Meiryo UI" panose="020B0604030504040204" pitchFamily="50" charset="-128"/>
                </a:rPr>
                <a:t>が大きく</a:t>
              </a:r>
              <a:r>
                <a:rPr lang="ja-JP" altLang="en-US" sz="2400" dirty="0" smtClean="0">
                  <a:latin typeface="Meiryo UI" panose="020B0604030504040204" pitchFamily="50" charset="-128"/>
                  <a:ea typeface="Meiryo UI" panose="020B0604030504040204" pitchFamily="50" charset="-128"/>
                </a:rPr>
                <a:t>なり合流</a:t>
              </a:r>
              <a:endParaRPr lang="ja-JP" altLang="en-US" sz="2400" dirty="0">
                <a:latin typeface="Meiryo UI" panose="020B0604030504040204" pitchFamily="50" charset="-128"/>
                <a:ea typeface="Meiryo UI" panose="020B0604030504040204" pitchFamily="50" charset="-128"/>
              </a:endParaRPr>
            </a:p>
          </p:txBody>
        </p:sp>
      </p:grp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t="2975" r="3912"/>
          <a:stretch/>
        </p:blipFill>
        <p:spPr>
          <a:xfrm>
            <a:off x="153474" y="1735917"/>
            <a:ext cx="4634550" cy="3493283"/>
          </a:xfrm>
          <a:prstGeom prst="rect">
            <a:avLst/>
          </a:prstGeom>
        </p:spPr>
      </p:pic>
      <p:sp>
        <p:nvSpPr>
          <p:cNvPr id="2" name="下矢印 1"/>
          <p:cNvSpPr/>
          <p:nvPr/>
        </p:nvSpPr>
        <p:spPr>
          <a:xfrm>
            <a:off x="2627784" y="3073243"/>
            <a:ext cx="936104" cy="66455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rotWithShape="1">
          <a:blip r:embed="rId5">
            <a:extLst>
              <a:ext uri="{28A0092B-C50C-407E-A947-70E740481C1C}">
                <a14:useLocalDpi xmlns:a14="http://schemas.microsoft.com/office/drawing/2010/main" val="0"/>
              </a:ext>
            </a:extLst>
          </a:blip>
          <a:srcRect l="51068" t="66753" r="32673" b="19109"/>
          <a:stretch/>
        </p:blipFill>
        <p:spPr>
          <a:xfrm>
            <a:off x="5165380" y="3573016"/>
            <a:ext cx="3223044" cy="1576489"/>
          </a:xfrm>
          <a:prstGeom prst="rect">
            <a:avLst/>
          </a:prstGeom>
          <a:ln w="6350">
            <a:solidFill>
              <a:schemeClr val="tx1"/>
            </a:solidFill>
          </a:ln>
        </p:spPr>
      </p:pic>
      <p:sp>
        <p:nvSpPr>
          <p:cNvPr id="17" name="円/楕円 16"/>
          <p:cNvSpPr/>
          <p:nvPr/>
        </p:nvSpPr>
        <p:spPr>
          <a:xfrm>
            <a:off x="6689236" y="3844407"/>
            <a:ext cx="968570" cy="887541"/>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9866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実験結果・考察　</a:t>
            </a:r>
            <a:r>
              <a:rPr lang="en-US" altLang="ja-JP" sz="28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後縁飛散</a:t>
            </a:r>
            <a:endParaRPr kumimoji="1" lang="ja-JP" altLang="en-US" sz="1800" dirty="0">
              <a:ea typeface="Meiryo UI" panose="020B0604030504040204" pitchFamily="50" charset="-128"/>
            </a:endParaRPr>
          </a:p>
        </p:txBody>
      </p:sp>
      <p:sp>
        <p:nvSpPr>
          <p:cNvPr id="8" name="テキスト ボックス 7"/>
          <p:cNvSpPr txBox="1"/>
          <p:nvPr/>
        </p:nvSpPr>
        <p:spPr>
          <a:xfrm>
            <a:off x="1713106" y="1607833"/>
            <a:ext cx="1604234" cy="400110"/>
          </a:xfrm>
          <a:prstGeom prst="rect">
            <a:avLst/>
          </a:prstGeom>
          <a:noFill/>
        </p:spPr>
        <p:txBody>
          <a:bodyPr wrap="square" rtlCol="0">
            <a:spAutoFit/>
          </a:bodyPr>
          <a:lstStyle/>
          <a:p>
            <a:pPr algn="ctr"/>
            <a:r>
              <a:rPr lang="en-US" altLang="ja-JP" dirty="0">
                <a:latin typeface="Meiryo UI" panose="020B0604030504040204" pitchFamily="50" charset="-128"/>
                <a:ea typeface="Meiryo UI" panose="020B0604030504040204" pitchFamily="50" charset="-128"/>
              </a:rPr>
              <a:t>3</a:t>
            </a:r>
            <a:r>
              <a:rPr lang="en-US" altLang="ja-JP" dirty="0" smtClean="0">
                <a:latin typeface="Meiryo UI" panose="020B0604030504040204" pitchFamily="50" charset="-128"/>
                <a:ea typeface="Meiryo UI" panose="020B0604030504040204" pitchFamily="50" charset="-128"/>
              </a:rPr>
              <a:t>deg</a:t>
            </a:r>
            <a:endParaRPr kumimoji="1" lang="en-US" altLang="ja-JP" sz="2000" dirty="0" smtClean="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205604" y="1628800"/>
            <a:ext cx="1071736" cy="369332"/>
          </a:xfrm>
          <a:prstGeom prst="rect">
            <a:avLst/>
          </a:prstGeom>
          <a:noFill/>
        </p:spPr>
        <p:txBody>
          <a:bodyPr wrap="square" rtlCol="0">
            <a:spAutoFit/>
          </a:bodyPr>
          <a:lstStyle/>
          <a:p>
            <a:pPr algn="ctr"/>
            <a:r>
              <a:rPr lang="en-US" altLang="ja-JP" dirty="0" smtClean="0">
                <a:latin typeface="Meiryo UI" panose="020B0604030504040204" pitchFamily="50" charset="-128"/>
                <a:ea typeface="Meiryo UI" panose="020B0604030504040204" pitchFamily="50" charset="-128"/>
              </a:rPr>
              <a:t>9deg</a:t>
            </a:r>
            <a:endParaRPr kumimoji="1" lang="en-US" altLang="ja-JP" dirty="0" smtClean="0">
              <a:latin typeface="Meiryo UI" panose="020B0604030504040204" pitchFamily="50" charset="-128"/>
              <a:ea typeface="Meiryo UI" panose="020B0604030504040204" pitchFamily="50" charset="-128"/>
            </a:endParaRPr>
          </a:p>
        </p:txBody>
      </p:sp>
      <p:sp>
        <p:nvSpPr>
          <p:cNvPr id="18" name="正方形/長方形 17"/>
          <p:cNvSpPr/>
          <p:nvPr/>
        </p:nvSpPr>
        <p:spPr>
          <a:xfrm>
            <a:off x="683568" y="4820959"/>
            <a:ext cx="3660355" cy="830997"/>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ノズル下流やノズルの間で飛散が多い</a:t>
            </a:r>
            <a:endParaRPr lang="en-US" altLang="ja-JP" sz="2400" dirty="0" smtClean="0">
              <a:latin typeface="Meiryo UI" panose="020B0604030504040204" pitchFamily="50" charset="-128"/>
              <a:ea typeface="Meiryo UI" panose="020B0604030504040204" pitchFamily="50" charset="-128"/>
            </a:endParaRPr>
          </a:p>
        </p:txBody>
      </p:sp>
      <p:sp>
        <p:nvSpPr>
          <p:cNvPr id="21" name="コンテンツ プレースホルダー 2"/>
          <p:cNvSpPr txBox="1">
            <a:spLocks/>
          </p:cNvSpPr>
          <p:nvPr/>
        </p:nvSpPr>
        <p:spPr bwMode="auto">
          <a:xfrm>
            <a:off x="213652" y="1268760"/>
            <a:ext cx="4286340"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飛散頻度計測</a:t>
            </a:r>
            <a:endParaRPr lang="en-US" altLang="ja-JP" sz="2400" b="1" kern="0" dirty="0" smtClean="0">
              <a:solidFill>
                <a:schemeClr val="accent6">
                  <a:lumMod val="75000"/>
                </a:schemeClr>
              </a:solidFill>
              <a:latin typeface="+mj-lt"/>
              <a:ea typeface="Meiryo UI" panose="020B0604030504040204" pitchFamily="50" charset="-128"/>
            </a:endParaRPr>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7981" t="59061" r="5759" b="1"/>
          <a:stretch/>
        </p:blipFill>
        <p:spPr>
          <a:xfrm>
            <a:off x="4761472" y="1968490"/>
            <a:ext cx="3960000" cy="1057167"/>
          </a:xfrm>
          <a:prstGeom prst="rect">
            <a:avLst/>
          </a:prstGeom>
          <a:ln>
            <a:solidFill>
              <a:schemeClr val="tx1"/>
            </a:solidFill>
          </a:ln>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8425" t="59056" r="5315"/>
          <a:stretch/>
        </p:blipFill>
        <p:spPr>
          <a:xfrm>
            <a:off x="509737" y="1968490"/>
            <a:ext cx="3960000" cy="1057310"/>
          </a:xfrm>
          <a:prstGeom prst="rect">
            <a:avLst/>
          </a:prstGeom>
          <a:ln>
            <a:solidFill>
              <a:schemeClr val="tx1"/>
            </a:solidFill>
          </a:ln>
        </p:spPr>
      </p:pic>
      <p:pic>
        <p:nvPicPr>
          <p:cNvPr id="19" name="図 18"/>
          <p:cNvPicPr>
            <a:picLocks noChangeAspect="1"/>
          </p:cNvPicPr>
          <p:nvPr/>
        </p:nvPicPr>
        <p:blipFill rotWithShape="1">
          <a:blip r:embed="rId5">
            <a:extLst>
              <a:ext uri="{28A0092B-C50C-407E-A947-70E740481C1C}">
                <a14:useLocalDpi xmlns:a14="http://schemas.microsoft.com/office/drawing/2010/main" val="0"/>
              </a:ext>
            </a:extLst>
          </a:blip>
          <a:srcRect l="4213" t="6024" r="673" b="3683"/>
          <a:stretch/>
        </p:blipFill>
        <p:spPr>
          <a:xfrm>
            <a:off x="4702637" y="3138927"/>
            <a:ext cx="4077669" cy="1548000"/>
          </a:xfrm>
          <a:prstGeom prst="rect">
            <a:avLst/>
          </a:prstGeom>
        </p:spPr>
      </p:pic>
      <p:pic>
        <p:nvPicPr>
          <p:cNvPr id="16" name="図 15"/>
          <p:cNvPicPr>
            <a:picLocks noChangeAspect="1"/>
          </p:cNvPicPr>
          <p:nvPr/>
        </p:nvPicPr>
        <p:blipFill rotWithShape="1">
          <a:blip r:embed="rId6">
            <a:extLst>
              <a:ext uri="{28A0092B-C50C-407E-A947-70E740481C1C}">
                <a14:useLocalDpi xmlns:a14="http://schemas.microsoft.com/office/drawing/2010/main" val="0"/>
              </a:ext>
            </a:extLst>
          </a:blip>
          <a:srcRect l="3968" t="7594" r="243" b="3507"/>
          <a:stretch/>
        </p:blipFill>
        <p:spPr>
          <a:xfrm>
            <a:off x="401000" y="3177144"/>
            <a:ext cx="4171000" cy="1548000"/>
          </a:xfrm>
          <a:prstGeom prst="rect">
            <a:avLst/>
          </a:prstGeom>
        </p:spPr>
      </p:pic>
      <p:sp>
        <p:nvSpPr>
          <p:cNvPr id="22" name="正方形/長方形 21"/>
          <p:cNvSpPr/>
          <p:nvPr/>
        </p:nvSpPr>
        <p:spPr>
          <a:xfrm>
            <a:off x="4788024" y="4820959"/>
            <a:ext cx="3831363" cy="1200329"/>
          </a:xfrm>
          <a:prstGeom prst="rect">
            <a:avLst/>
          </a:prstGeom>
        </p:spPr>
        <p:txBody>
          <a:bodyPr wrap="square">
            <a:spAutoFit/>
          </a:bodyPr>
          <a:lstStyle/>
          <a:p>
            <a:pPr marL="342900"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ノズル下流で飛散が少ない</a:t>
            </a:r>
            <a:endParaRPr lang="en-US" altLang="ja-JP" sz="240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400" dirty="0">
                <a:latin typeface="Meiryo UI" panose="020B0604030504040204" pitchFamily="50" charset="-128"/>
                <a:ea typeface="Meiryo UI" panose="020B0604030504040204" pitchFamily="50" charset="-128"/>
              </a:rPr>
              <a:t>剥離</a:t>
            </a:r>
            <a:r>
              <a:rPr lang="ja-JP" altLang="en-US" sz="2400" dirty="0" smtClean="0">
                <a:latin typeface="Meiryo UI" panose="020B0604030504040204" pitchFamily="50" charset="-128"/>
                <a:ea typeface="Meiryo UI" panose="020B0604030504040204" pitchFamily="50" charset="-128"/>
              </a:rPr>
              <a:t>に伴う液だまりの直下から多く飛散</a:t>
            </a:r>
            <a:endParaRPr lang="en-US" altLang="ja-JP" sz="2400" dirty="0" smtClean="0">
              <a:latin typeface="Meiryo UI" panose="020B0604030504040204" pitchFamily="50" charset="-128"/>
              <a:ea typeface="Meiryo UI" panose="020B0604030504040204" pitchFamily="50" charset="-128"/>
            </a:endParaRPr>
          </a:p>
        </p:txBody>
      </p:sp>
      <p:grpSp>
        <p:nvGrpSpPr>
          <p:cNvPr id="23" name="グループ化 22"/>
          <p:cNvGrpSpPr/>
          <p:nvPr/>
        </p:nvGrpSpPr>
        <p:grpSpPr>
          <a:xfrm>
            <a:off x="632998" y="6021288"/>
            <a:ext cx="8088475" cy="470631"/>
            <a:chOff x="5047596" y="1933381"/>
            <a:chExt cx="3238075" cy="868783"/>
          </a:xfrm>
        </p:grpSpPr>
        <p:sp>
          <p:nvSpPr>
            <p:cNvPr id="24" name="正方形/長方形 23"/>
            <p:cNvSpPr/>
            <p:nvPr/>
          </p:nvSpPr>
          <p:spPr>
            <a:xfrm>
              <a:off x="5048919" y="1949932"/>
              <a:ext cx="3236752" cy="852232"/>
            </a:xfrm>
            <a:prstGeom prst="rect">
              <a:avLst/>
            </a:prstGeom>
            <a:ln>
              <a:noFill/>
            </a:ln>
          </p:spPr>
          <p:txBody>
            <a:bodyPr wrap="square">
              <a:spAutoFit/>
            </a:bodyPr>
            <a:lstStyle/>
            <a:p>
              <a:pPr algn="ctr"/>
              <a:r>
                <a:rPr lang="ja-JP" altLang="en-US" sz="2400" dirty="0" smtClean="0">
                  <a:latin typeface="Meiryo UI" panose="020B0604030504040204" pitchFamily="50" charset="-128"/>
                  <a:ea typeface="Meiryo UI" panose="020B0604030504040204" pitchFamily="50" charset="-128"/>
                </a:rPr>
                <a:t>粗大液滴飛散位置は</a:t>
              </a:r>
              <a:r>
                <a:rPr lang="ja-JP" altLang="en-US" sz="2400" dirty="0">
                  <a:latin typeface="Meiryo UI" panose="020B0604030504040204" pitchFamily="50" charset="-128"/>
                  <a:ea typeface="Meiryo UI" panose="020B0604030504040204" pitchFamily="50" charset="-128"/>
                </a:rPr>
                <a:t>噴霧</a:t>
              </a:r>
              <a:r>
                <a:rPr lang="ja-JP" altLang="en-US" sz="2400" dirty="0" smtClean="0">
                  <a:latin typeface="Meiryo UI" panose="020B0604030504040204" pitchFamily="50" charset="-128"/>
                  <a:ea typeface="Meiryo UI" panose="020B0604030504040204" pitchFamily="50" charset="-128"/>
                </a:rPr>
                <a:t>分布より液だまり形成位置が重要</a:t>
              </a:r>
              <a:endParaRPr lang="en-US" altLang="ja-JP" sz="2400" dirty="0" smtClean="0">
                <a:latin typeface="Meiryo UI" panose="020B0604030504040204" pitchFamily="50" charset="-128"/>
                <a:ea typeface="Meiryo UI" panose="020B0604030504040204" pitchFamily="50" charset="-128"/>
              </a:endParaRPr>
            </a:p>
          </p:txBody>
        </p:sp>
        <p:sp>
          <p:nvSpPr>
            <p:cNvPr id="25" name="角丸四角形 24"/>
            <p:cNvSpPr/>
            <p:nvPr/>
          </p:nvSpPr>
          <p:spPr>
            <a:xfrm>
              <a:off x="5047596" y="1933381"/>
              <a:ext cx="3196812" cy="847547"/>
            </a:xfrm>
            <a:prstGeom prst="roundRect">
              <a:avLst>
                <a:gd name="adj" fmla="val 667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下矢印 2"/>
          <p:cNvSpPr/>
          <p:nvPr/>
        </p:nvSpPr>
        <p:spPr>
          <a:xfrm>
            <a:off x="1403648" y="3068960"/>
            <a:ext cx="504056" cy="50609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a:off x="3203848" y="3068960"/>
            <a:ext cx="504056" cy="50609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5570815" y="3068960"/>
            <a:ext cx="504056" cy="50609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下矢印 25"/>
          <p:cNvSpPr/>
          <p:nvPr/>
        </p:nvSpPr>
        <p:spPr>
          <a:xfrm>
            <a:off x="7371015" y="3068960"/>
            <a:ext cx="504056" cy="50609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4788024" y="2132856"/>
            <a:ext cx="782791" cy="7200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6309489" y="2132856"/>
            <a:ext cx="782791" cy="7200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8037681" y="2132856"/>
            <a:ext cx="782791" cy="7200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49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20" grpId="0" animBg="1"/>
      <p:bldP spid="26" grpId="0" animBg="1"/>
      <p:bldP spid="4"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6277" y="4437112"/>
            <a:ext cx="3312368" cy="494675"/>
          </a:xfrm>
        </p:spPr>
        <p:txBody>
          <a:bodyPr/>
          <a:lstStyle/>
          <a:p>
            <a:pPr>
              <a:buFont typeface="Wingdings" panose="05000000000000000000" pitchFamily="2" charset="2"/>
              <a:buChar char="Ø"/>
            </a:pPr>
            <a:r>
              <a:rPr lang="en-US" altLang="ja-JP" sz="2400" dirty="0" smtClean="0">
                <a:solidFill>
                  <a:schemeClr val="accent6">
                    <a:lumMod val="75000"/>
                  </a:schemeClr>
                </a:solidFill>
                <a:latin typeface="+mj-lt"/>
                <a:ea typeface="Meiryo UI" panose="020B0604030504040204" pitchFamily="50" charset="-128"/>
              </a:rPr>
              <a:t>“</a:t>
            </a:r>
            <a:r>
              <a:rPr lang="ja-JP" altLang="en-US" sz="2400" dirty="0" smtClean="0">
                <a:solidFill>
                  <a:schemeClr val="accent6">
                    <a:lumMod val="75000"/>
                  </a:schemeClr>
                </a:solidFill>
                <a:latin typeface="+mj-lt"/>
                <a:ea typeface="Meiryo UI" panose="020B0604030504040204" pitchFamily="50" charset="-128"/>
              </a:rPr>
              <a:t>過飽和吸気噴霧</a:t>
            </a:r>
            <a:r>
              <a:rPr lang="en-US" altLang="ja-JP" sz="2400" dirty="0">
                <a:solidFill>
                  <a:schemeClr val="accent6">
                    <a:lumMod val="75000"/>
                  </a:schemeClr>
                </a:solidFill>
                <a:ea typeface="Meiryo UI" panose="020B0604030504040204" pitchFamily="50" charset="-128"/>
              </a:rPr>
              <a:t>”</a:t>
            </a:r>
            <a:endParaRPr kumimoji="1" lang="en-US" altLang="ja-JP" sz="2400" dirty="0" smtClean="0">
              <a:solidFill>
                <a:schemeClr val="accent6">
                  <a:lumMod val="75000"/>
                </a:schemeClr>
              </a:solidFill>
              <a:latin typeface="+mj-lt"/>
              <a:ea typeface="Meiryo UI" panose="020B0604030504040204" pitchFamily="50" charset="-128"/>
            </a:endParaRPr>
          </a:p>
        </p:txBody>
      </p:sp>
      <p:sp>
        <p:nvSpPr>
          <p:cNvPr id="5" name="テキスト ボックス 4"/>
          <p:cNvSpPr txBox="1"/>
          <p:nvPr/>
        </p:nvSpPr>
        <p:spPr>
          <a:xfrm>
            <a:off x="8532440" y="748022"/>
            <a:ext cx="720080" cy="338554"/>
          </a:xfrm>
          <a:prstGeom prst="rect">
            <a:avLst/>
          </a:prstGeom>
          <a:noFill/>
        </p:spPr>
        <p:txBody>
          <a:bodyPr wrap="square" rtlCol="0">
            <a:spAutoFit/>
          </a:bodyPr>
          <a:lstStyle/>
          <a:p>
            <a:r>
              <a:rPr kumimoji="1" lang="en-US" altLang="ja-JP" sz="1600" dirty="0" smtClean="0">
                <a:solidFill>
                  <a:schemeClr val="bg1"/>
                </a:solidFill>
                <a:latin typeface="Meiryo UI" panose="020B0604030504040204" pitchFamily="50" charset="-128"/>
                <a:ea typeface="Meiryo UI" panose="020B0604030504040204" pitchFamily="50" charset="-128"/>
              </a:rPr>
              <a:t>1/16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2" name="正方形/長方形 11"/>
          <p:cNvSpPr/>
          <p:nvPr/>
        </p:nvSpPr>
        <p:spPr>
          <a:xfrm>
            <a:off x="652827" y="4797152"/>
            <a:ext cx="4536504" cy="1446550"/>
          </a:xfrm>
          <a:prstGeom prst="rect">
            <a:avLst/>
          </a:prstGeom>
        </p:spPr>
        <p:txBody>
          <a:bodyPr wrap="square">
            <a:spAutoFit/>
          </a:bodyPr>
          <a:lstStyle/>
          <a:p>
            <a:pPr marL="342900" indent="-342900">
              <a:buFont typeface="Arial" panose="020B0604020202020204" pitchFamily="34" charset="0"/>
              <a:buChar char="•"/>
            </a:pPr>
            <a:r>
              <a:rPr lang="ja-JP" altLang="en-US" sz="2200" kern="0" dirty="0">
                <a:latin typeface="Meiryo UI" panose="020B0604030504040204" pitchFamily="50" charset="-128"/>
                <a:ea typeface="Meiryo UI" panose="020B0604030504040204" pitchFamily="50" charset="-128"/>
              </a:rPr>
              <a:t>吸気</a:t>
            </a:r>
            <a:r>
              <a:rPr lang="ja-JP" altLang="en-US" sz="2200" kern="0" dirty="0" smtClean="0">
                <a:latin typeface="Meiryo UI" panose="020B0604030504040204" pitchFamily="50" charset="-128"/>
                <a:ea typeface="Meiryo UI" panose="020B0604030504040204" pitchFamily="50" charset="-128"/>
              </a:rPr>
              <a:t>温度上昇に伴う出低下の対策</a:t>
            </a:r>
            <a:endParaRPr lang="en-US" altLang="ja-JP" sz="2200" kern="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200" kern="0" dirty="0" smtClean="0">
                <a:latin typeface="Meiryo UI" panose="020B0604030504040204" pitchFamily="50" charset="-128"/>
                <a:ea typeface="Meiryo UI" panose="020B0604030504040204" pitchFamily="50" charset="-128"/>
              </a:rPr>
              <a:t>吸気の飽和以上の水を噴霧</a:t>
            </a:r>
            <a:endParaRPr lang="en-US" altLang="ja-JP" sz="2200" kern="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200" kern="0" dirty="0" smtClean="0">
                <a:latin typeface="Meiryo UI" panose="020B0604030504040204" pitchFamily="50" charset="-128"/>
                <a:ea typeface="Meiryo UI" panose="020B0604030504040204" pitchFamily="50" charset="-128"/>
              </a:rPr>
              <a:t>噴霧の蒸発潜熱により　　　　　　　　　</a:t>
            </a:r>
            <a:r>
              <a:rPr lang="ja-JP" altLang="en-US" sz="2200" b="1" kern="0" dirty="0" smtClean="0">
                <a:latin typeface="Meiryo UI" panose="020B0604030504040204" pitchFamily="50" charset="-128"/>
                <a:ea typeface="Meiryo UI" panose="020B0604030504040204" pitchFamily="50" charset="-128"/>
              </a:rPr>
              <a:t>吸気冷却 </a:t>
            </a:r>
            <a:r>
              <a:rPr lang="en-US" altLang="ja-JP" sz="2200" b="1" kern="0" dirty="0" smtClean="0">
                <a:latin typeface="Meiryo UI" panose="020B0604030504040204" pitchFamily="50" charset="-128"/>
                <a:ea typeface="Meiryo UI" panose="020B0604030504040204" pitchFamily="50" charset="-128"/>
              </a:rPr>
              <a:t>+ </a:t>
            </a:r>
            <a:r>
              <a:rPr lang="ja-JP" altLang="en-US" sz="2200" b="1" kern="0" dirty="0" smtClean="0">
                <a:latin typeface="Meiryo UI" panose="020B0604030504040204" pitchFamily="50" charset="-128"/>
                <a:ea typeface="Meiryo UI" panose="020B0604030504040204" pitchFamily="50" charset="-128"/>
              </a:rPr>
              <a:t>中間冷却効果</a:t>
            </a:r>
            <a:endParaRPr lang="en-US" altLang="ja-JP" sz="2200" kern="0" dirty="0" smtClean="0">
              <a:latin typeface="Meiryo UI" panose="020B0604030504040204" pitchFamily="50" charset="-128"/>
              <a:ea typeface="Meiryo UI" panose="020B0604030504040204" pitchFamily="50" charset="-128"/>
            </a:endParaRPr>
          </a:p>
        </p:txBody>
      </p:sp>
      <p:sp>
        <p:nvSpPr>
          <p:cNvPr id="19"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研究背景・目的</a:t>
            </a:r>
            <a:r>
              <a:rPr lang="ja-JP" altLang="en-US" sz="2400" b="1" dirty="0">
                <a:solidFill>
                  <a:schemeClr val="accent6">
                    <a:lumMod val="75000"/>
                  </a:schemeClr>
                </a:solidFill>
                <a:ea typeface="Meiryo UI" panose="020B0604030504040204" pitchFamily="50" charset="-128"/>
              </a:rPr>
              <a:t>　</a:t>
            </a:r>
            <a:r>
              <a:rPr lang="en-US" altLang="ja-JP" sz="24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研究背景</a:t>
            </a:r>
            <a:endParaRPr kumimoji="1" lang="ja-JP" altLang="en-US" sz="2400" dirty="0">
              <a:ea typeface="Meiryo UI" panose="020B0604030504040204" pitchFamily="50" charset="-128"/>
            </a:endParaRPr>
          </a:p>
        </p:txBody>
      </p:sp>
      <p:sp>
        <p:nvSpPr>
          <p:cNvPr id="32" name="コンテンツ プレースホルダー 2"/>
          <p:cNvSpPr txBox="1">
            <a:spLocks/>
          </p:cNvSpPr>
          <p:nvPr/>
        </p:nvSpPr>
        <p:spPr bwMode="auto">
          <a:xfrm>
            <a:off x="489756" y="3933056"/>
            <a:ext cx="2618473" cy="494675"/>
          </a:xfrm>
          <a:prstGeom prst="rect">
            <a:avLst/>
          </a:prstGeom>
          <a:noFill/>
          <a:ln w="28575">
            <a:solidFill>
              <a:schemeClr val="accent6">
                <a:lumMod val="75000"/>
              </a:schemeClr>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None/>
            </a:pPr>
            <a:r>
              <a:rPr lang="ja-JP" altLang="en-US" sz="2400" kern="0" dirty="0" smtClean="0">
                <a:solidFill>
                  <a:schemeClr val="accent6">
                    <a:lumMod val="75000"/>
                  </a:schemeClr>
                </a:solidFill>
                <a:latin typeface="+mj-lt"/>
                <a:ea typeface="Meiryo UI" panose="020B0604030504040204" pitchFamily="50" charset="-128"/>
              </a:rPr>
              <a:t>発電用ガスタービン</a:t>
            </a:r>
            <a:endParaRPr lang="en-US" altLang="ja-JP" sz="2400" kern="0" dirty="0" smtClean="0">
              <a:solidFill>
                <a:schemeClr val="accent6">
                  <a:lumMod val="75000"/>
                </a:schemeClr>
              </a:solidFill>
              <a:latin typeface="+mj-lt"/>
              <a:ea typeface="Meiryo UI" panose="020B0604030504040204" pitchFamily="50" charset="-128"/>
            </a:endParaRPr>
          </a:p>
        </p:txBody>
      </p:sp>
      <p:sp>
        <p:nvSpPr>
          <p:cNvPr id="33" name="コンテンツ プレースホルダー 2"/>
          <p:cNvSpPr txBox="1">
            <a:spLocks/>
          </p:cNvSpPr>
          <p:nvPr/>
        </p:nvSpPr>
        <p:spPr bwMode="auto">
          <a:xfrm>
            <a:off x="426277" y="2317522"/>
            <a:ext cx="3785683" cy="1039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kern="0" dirty="0" smtClean="0">
                <a:solidFill>
                  <a:schemeClr val="accent6">
                    <a:lumMod val="75000"/>
                  </a:schemeClr>
                </a:solidFill>
                <a:ea typeface="Meiryo UI" panose="020B0604030504040204" pitchFamily="50" charset="-128"/>
              </a:rPr>
              <a:t>雨天，雲の中での巡航</a:t>
            </a:r>
            <a:endParaRPr lang="en-US" altLang="ja-JP" sz="2000" kern="0" dirty="0">
              <a:solidFill>
                <a:schemeClr val="accent6">
                  <a:lumMod val="75000"/>
                </a:schemeClr>
              </a:solidFill>
              <a:ea typeface="Meiryo UI" panose="020B0604030504040204" pitchFamily="50" charset="-128"/>
            </a:endParaRPr>
          </a:p>
          <a:p>
            <a:pPr marL="0" indent="0">
              <a:buNone/>
            </a:pPr>
            <a:endParaRPr lang="en-US" altLang="ja-JP" sz="2200" kern="0" dirty="0" smtClean="0">
              <a:latin typeface="+mj-lt"/>
              <a:ea typeface="Meiryo UI" panose="020B0604030504040204" pitchFamily="50" charset="-128"/>
            </a:endParaRPr>
          </a:p>
        </p:txBody>
      </p:sp>
      <p:sp>
        <p:nvSpPr>
          <p:cNvPr id="42" name="コンテンツ プレースホルダー 2"/>
          <p:cNvSpPr txBox="1">
            <a:spLocks/>
          </p:cNvSpPr>
          <p:nvPr/>
        </p:nvSpPr>
        <p:spPr bwMode="auto">
          <a:xfrm>
            <a:off x="291597" y="1340768"/>
            <a:ext cx="6584659"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圧縮機翼面が噴霧</a:t>
            </a:r>
            <a:r>
              <a:rPr lang="en-US" altLang="ja-JP" sz="2400" b="1" kern="0" dirty="0" smtClean="0">
                <a:solidFill>
                  <a:schemeClr val="accent6">
                    <a:lumMod val="75000"/>
                  </a:schemeClr>
                </a:solidFill>
                <a:latin typeface="+mj-lt"/>
                <a:ea typeface="Meiryo UI" panose="020B0604030504040204" pitchFamily="50" charset="-128"/>
              </a:rPr>
              <a:t>(</a:t>
            </a:r>
            <a:r>
              <a:rPr lang="ja-JP" altLang="en-US" sz="2400" b="1" kern="0" dirty="0" smtClean="0">
                <a:solidFill>
                  <a:schemeClr val="accent6">
                    <a:lumMod val="75000"/>
                  </a:schemeClr>
                </a:solidFill>
                <a:latin typeface="+mj-lt"/>
                <a:ea typeface="Meiryo UI" panose="020B0604030504040204" pitchFamily="50" charset="-128"/>
              </a:rPr>
              <a:t>水滴</a:t>
            </a:r>
            <a:r>
              <a:rPr lang="en-US" altLang="ja-JP" sz="2400" b="1" kern="0" dirty="0" smtClean="0">
                <a:solidFill>
                  <a:schemeClr val="accent6">
                    <a:lumMod val="75000"/>
                  </a:schemeClr>
                </a:solidFill>
                <a:latin typeface="+mj-lt"/>
                <a:ea typeface="Meiryo UI" panose="020B0604030504040204" pitchFamily="50" charset="-128"/>
              </a:rPr>
              <a:t>)</a:t>
            </a:r>
            <a:r>
              <a:rPr lang="ja-JP" altLang="en-US" sz="2400" b="1" kern="0" dirty="0" smtClean="0">
                <a:solidFill>
                  <a:schemeClr val="accent6">
                    <a:lumMod val="75000"/>
                  </a:schemeClr>
                </a:solidFill>
                <a:latin typeface="+mj-lt"/>
                <a:ea typeface="Meiryo UI" panose="020B0604030504040204" pitchFamily="50" charset="-128"/>
              </a:rPr>
              <a:t>にさらされる状況</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2" name="正方形/長方形 1"/>
          <p:cNvSpPr/>
          <p:nvPr/>
        </p:nvSpPr>
        <p:spPr>
          <a:xfrm>
            <a:off x="489756" y="1844824"/>
            <a:ext cx="2400016" cy="461665"/>
          </a:xfrm>
          <a:prstGeom prst="rect">
            <a:avLst/>
          </a:prstGeom>
          <a:ln w="28575">
            <a:solidFill>
              <a:schemeClr val="accent6">
                <a:lumMod val="75000"/>
              </a:schemeClr>
            </a:solidFill>
          </a:ln>
        </p:spPr>
        <p:txBody>
          <a:bodyPr wrap="none">
            <a:spAutoFit/>
          </a:bodyPr>
          <a:lstStyle/>
          <a:p>
            <a:r>
              <a:rPr lang="ja-JP" altLang="en-US" sz="2400" kern="0" dirty="0">
                <a:solidFill>
                  <a:schemeClr val="accent6">
                    <a:lumMod val="75000"/>
                  </a:schemeClr>
                </a:solidFill>
                <a:ea typeface="Meiryo UI" panose="020B0604030504040204" pitchFamily="50" charset="-128"/>
              </a:rPr>
              <a:t>航空機用エンジン</a:t>
            </a:r>
            <a:endParaRPr lang="en-US" altLang="ja-JP" sz="2400" kern="0" dirty="0">
              <a:solidFill>
                <a:schemeClr val="accent6">
                  <a:lumMod val="75000"/>
                </a:schemeClr>
              </a:solidFill>
              <a:ea typeface="Meiryo UI" panose="020B0604030504040204" pitchFamily="50" charset="-128"/>
            </a:endParaRPr>
          </a:p>
        </p:txBody>
      </p:sp>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889012"/>
            <a:ext cx="3098976" cy="1824528"/>
          </a:xfrm>
          <a:prstGeom prst="rect">
            <a:avLst/>
          </a:prstGeom>
        </p:spPr>
      </p:pic>
      <p:pic>
        <p:nvPicPr>
          <p:cNvPr id="57" name="図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4205" y="4323390"/>
            <a:ext cx="3399564" cy="2273962"/>
          </a:xfrm>
          <a:prstGeom prst="rect">
            <a:avLst/>
          </a:prstGeom>
        </p:spPr>
      </p:pic>
      <p:sp>
        <p:nvSpPr>
          <p:cNvPr id="17" name="テキスト ボックス 16"/>
          <p:cNvSpPr txBox="1"/>
          <p:nvPr/>
        </p:nvSpPr>
        <p:spPr>
          <a:xfrm>
            <a:off x="7408006" y="3666510"/>
            <a:ext cx="1604810" cy="338554"/>
          </a:xfrm>
          <a:prstGeom prst="rect">
            <a:avLst/>
          </a:prstGeom>
          <a:noFill/>
        </p:spPr>
        <p:txBody>
          <a:bodyPr wrap="square" rtlCol="0">
            <a:spAutoFit/>
          </a:bodyPr>
          <a:lstStyle/>
          <a:p>
            <a:r>
              <a:rPr kumimoji="1" lang="en-US" altLang="ja-JP" sz="1600" dirty="0" smtClean="0">
                <a:solidFill>
                  <a:schemeClr val="bg2"/>
                </a:solidFill>
              </a:rPr>
              <a:t>(Rolls-Royce)</a:t>
            </a:r>
            <a:endParaRPr kumimoji="1" lang="ja-JP" altLang="en-US" sz="1600" dirty="0">
              <a:solidFill>
                <a:schemeClr val="bg2"/>
              </a:solidFill>
            </a:endParaRPr>
          </a:p>
        </p:txBody>
      </p:sp>
      <p:sp>
        <p:nvSpPr>
          <p:cNvPr id="58" name="正方形/長方形 57"/>
          <p:cNvSpPr/>
          <p:nvPr/>
        </p:nvSpPr>
        <p:spPr>
          <a:xfrm>
            <a:off x="652827" y="2681044"/>
            <a:ext cx="4536504" cy="769441"/>
          </a:xfrm>
          <a:prstGeom prst="rect">
            <a:avLst/>
          </a:prstGeom>
        </p:spPr>
        <p:txBody>
          <a:bodyPr wrap="square">
            <a:spAutoFit/>
          </a:bodyPr>
          <a:lstStyle/>
          <a:p>
            <a:pPr marL="342900" indent="-342900">
              <a:buFont typeface="Arial" panose="020B0604020202020204" pitchFamily="34" charset="0"/>
              <a:buChar char="•"/>
            </a:pPr>
            <a:r>
              <a:rPr lang="ja-JP" altLang="en-US" sz="2200" kern="0" dirty="0" smtClean="0">
                <a:latin typeface="Meiryo UI" panose="020B0604030504040204" pitchFamily="50" charset="-128"/>
                <a:ea typeface="Meiryo UI" panose="020B0604030504040204" pitchFamily="50" charset="-128"/>
              </a:rPr>
              <a:t>性能変化などの恐れ</a:t>
            </a:r>
            <a:endParaRPr lang="en-US" altLang="ja-JP" sz="2200" kern="0" dirty="0" smtClean="0">
              <a:latin typeface="Meiryo UI" panose="020B0604030504040204" pitchFamily="50" charset="-128"/>
              <a:ea typeface="Meiryo UI" panose="020B0604030504040204" pitchFamily="50" charset="-128"/>
            </a:endParaRPr>
          </a:p>
          <a:p>
            <a:pPr marL="342900" indent="-342900">
              <a:buFont typeface="Arial" panose="020B0604020202020204" pitchFamily="34" charset="0"/>
              <a:buChar char="•"/>
            </a:pPr>
            <a:r>
              <a:rPr lang="ja-JP" altLang="en-US" sz="2200" kern="0" dirty="0" smtClean="0">
                <a:latin typeface="Meiryo UI" panose="020B0604030504040204" pitchFamily="50" charset="-128"/>
                <a:ea typeface="Meiryo UI" panose="020B0604030504040204" pitchFamily="50" charset="-128"/>
              </a:rPr>
              <a:t>試験による確認</a:t>
            </a:r>
            <a:endParaRPr lang="en-US" altLang="ja-JP" sz="2200" kern="0" dirty="0" smtClean="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rotWithShape="1">
          <a:blip r:embed="rId5">
            <a:extLst>
              <a:ext uri="{28A0092B-C50C-407E-A947-70E740481C1C}">
                <a14:useLocalDpi xmlns:a14="http://schemas.microsoft.com/office/drawing/2010/main" val="0"/>
              </a:ext>
            </a:extLst>
          </a:blip>
          <a:srcRect l="5047" t="-898" r="1" b="-1"/>
          <a:stretch/>
        </p:blipFill>
        <p:spPr>
          <a:xfrm>
            <a:off x="5220072" y="4273799"/>
            <a:ext cx="3773727" cy="2313567"/>
          </a:xfrm>
          <a:prstGeom prst="rect">
            <a:avLst/>
          </a:prstGeom>
        </p:spPr>
      </p:pic>
      <p:grpSp>
        <p:nvGrpSpPr>
          <p:cNvPr id="9" name="グループ化 8"/>
          <p:cNvGrpSpPr/>
          <p:nvPr/>
        </p:nvGrpSpPr>
        <p:grpSpPr>
          <a:xfrm>
            <a:off x="7367221" y="4725144"/>
            <a:ext cx="1224136" cy="408370"/>
            <a:chOff x="9252520" y="4073123"/>
            <a:chExt cx="1224136" cy="408370"/>
          </a:xfrm>
        </p:grpSpPr>
        <p:sp>
          <p:nvSpPr>
            <p:cNvPr id="7" name="角丸四角形 6"/>
            <p:cNvSpPr/>
            <p:nvPr/>
          </p:nvSpPr>
          <p:spPr>
            <a:xfrm>
              <a:off x="9252520" y="4089019"/>
              <a:ext cx="1224136" cy="392474"/>
            </a:xfrm>
            <a:prstGeom prst="roundRect">
              <a:avLst/>
            </a:prstGeom>
            <a:solidFill>
              <a:schemeClr val="accent5"/>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9252520" y="4073123"/>
              <a:ext cx="1224136" cy="400110"/>
            </a:xfrm>
            <a:prstGeom prst="rect">
              <a:avLst/>
            </a:prstGeom>
            <a:noFill/>
            <a:ln w="28575">
              <a:noFill/>
            </a:ln>
          </p:spPr>
          <p:txBody>
            <a:bodyPr wrap="square" rtlCol="0">
              <a:spAutoFit/>
            </a:bodyPr>
            <a:lstStyle/>
            <a:p>
              <a:r>
                <a:rPr kumimoji="1" lang="ja-JP" altLang="en-US" sz="2000" dirty="0" smtClean="0">
                  <a:latin typeface="Meiryo UI" pitchFamily="50" charset="-128"/>
                  <a:ea typeface="Meiryo UI" pitchFamily="50" charset="-128"/>
                  <a:cs typeface="Meiryo UI" pitchFamily="50" charset="-128"/>
                </a:rPr>
                <a:t>吸気冷却</a:t>
              </a:r>
              <a:endParaRPr kumimoji="1" lang="ja-JP" altLang="en-US" sz="2000" dirty="0">
                <a:latin typeface="Meiryo UI" pitchFamily="50" charset="-128"/>
                <a:ea typeface="Meiryo UI" pitchFamily="50" charset="-128"/>
                <a:cs typeface="Meiryo UI" pitchFamily="50" charset="-128"/>
              </a:endParaRPr>
            </a:p>
          </p:txBody>
        </p:sp>
      </p:grpSp>
      <p:grpSp>
        <p:nvGrpSpPr>
          <p:cNvPr id="20" name="グループ化 19"/>
          <p:cNvGrpSpPr/>
          <p:nvPr/>
        </p:nvGrpSpPr>
        <p:grpSpPr>
          <a:xfrm>
            <a:off x="7884368" y="5445224"/>
            <a:ext cx="1224136" cy="408370"/>
            <a:chOff x="9252520" y="4073123"/>
            <a:chExt cx="1224136" cy="408370"/>
          </a:xfrm>
        </p:grpSpPr>
        <p:sp>
          <p:nvSpPr>
            <p:cNvPr id="21" name="角丸四角形 20"/>
            <p:cNvSpPr/>
            <p:nvPr/>
          </p:nvSpPr>
          <p:spPr>
            <a:xfrm>
              <a:off x="9252520" y="4089019"/>
              <a:ext cx="1224136" cy="392474"/>
            </a:xfrm>
            <a:prstGeom prst="roundRect">
              <a:avLst/>
            </a:prstGeom>
            <a:solidFill>
              <a:schemeClr val="accent5"/>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9252520" y="4073123"/>
              <a:ext cx="1224136" cy="400110"/>
            </a:xfrm>
            <a:prstGeom prst="rect">
              <a:avLst/>
            </a:prstGeom>
            <a:noFill/>
            <a:ln w="28575">
              <a:noFill/>
            </a:ln>
          </p:spPr>
          <p:txBody>
            <a:bodyPr wrap="square" rtlCol="0">
              <a:spAutoFit/>
            </a:bodyPr>
            <a:lstStyle/>
            <a:p>
              <a:r>
                <a:rPr kumimoji="1" lang="ja-JP" altLang="en-US" sz="2000" dirty="0" smtClean="0">
                  <a:latin typeface="Meiryo UI" pitchFamily="50" charset="-128"/>
                  <a:ea typeface="Meiryo UI" pitchFamily="50" charset="-128"/>
                  <a:cs typeface="Meiryo UI" pitchFamily="50" charset="-128"/>
                </a:rPr>
                <a:t>中間冷却</a:t>
              </a:r>
              <a:endParaRPr kumimoji="1" lang="ja-JP" altLang="en-US" sz="2000" dirty="0">
                <a:latin typeface="Meiryo UI" pitchFamily="50" charset="-128"/>
                <a:ea typeface="Meiryo UI" pitchFamily="50" charset="-128"/>
                <a:cs typeface="Meiryo UI" pitchFamily="50" charset="-128"/>
              </a:endParaRPr>
            </a:p>
          </p:txBody>
        </p:sp>
      </p:grpSp>
    </p:spTree>
    <p:extLst>
      <p:ext uri="{BB962C8B-B14F-4D97-AF65-F5344CB8AC3E}">
        <p14:creationId xmlns:p14="http://schemas.microsoft.com/office/powerpoint/2010/main" val="404153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l="9633" t="28931" r="18850" b="54309"/>
          <a:stretch/>
        </p:blipFill>
        <p:spPr>
          <a:xfrm>
            <a:off x="5063618" y="2078115"/>
            <a:ext cx="4037613" cy="1339907"/>
          </a:xfrm>
          <a:prstGeom prst="rect">
            <a:avLst/>
          </a:prstGeom>
        </p:spPr>
      </p:pic>
      <p:sp>
        <p:nvSpPr>
          <p:cNvPr id="4" name="タイトル 1"/>
          <p:cNvSpPr>
            <a:spLocks noGrp="1"/>
          </p:cNvSpPr>
          <p:nvPr>
            <p:ph type="title"/>
          </p:nvPr>
        </p:nvSpPr>
        <p:spPr/>
        <p:txBody>
          <a:bodyPr/>
          <a:lstStyle/>
          <a:p>
            <a:pPr marL="360363" algn="l"/>
            <a:r>
              <a:rPr lang="ja-JP" altLang="en-US" sz="2800" b="1" dirty="0" smtClean="0">
                <a:solidFill>
                  <a:schemeClr val="accent6">
                    <a:lumMod val="75000"/>
                  </a:schemeClr>
                </a:solidFill>
                <a:ea typeface="Meiryo UI" panose="020B0604030504040204" pitchFamily="50" charset="-128"/>
              </a:rPr>
              <a:t>研究背景・目的</a:t>
            </a:r>
            <a:r>
              <a:rPr lang="ja-JP" altLang="en-US" sz="2400" b="1" dirty="0">
                <a:solidFill>
                  <a:schemeClr val="accent6">
                    <a:lumMod val="75000"/>
                  </a:schemeClr>
                </a:solidFill>
                <a:ea typeface="Meiryo UI" panose="020B0604030504040204" pitchFamily="50" charset="-128"/>
              </a:rPr>
              <a:t>　</a:t>
            </a:r>
            <a:r>
              <a:rPr lang="en-US" altLang="ja-JP" sz="24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研究背景</a:t>
            </a:r>
            <a:endParaRPr kumimoji="1" lang="ja-JP" altLang="en-US" sz="2400" dirty="0">
              <a:ea typeface="Meiryo UI" panose="020B0604030504040204" pitchFamily="50" charset="-128"/>
            </a:endParaRPr>
          </a:p>
        </p:txBody>
      </p:sp>
      <p:grpSp>
        <p:nvGrpSpPr>
          <p:cNvPr id="5" name="グループ化 4"/>
          <p:cNvGrpSpPr/>
          <p:nvPr/>
        </p:nvGrpSpPr>
        <p:grpSpPr>
          <a:xfrm>
            <a:off x="5872672" y="3685138"/>
            <a:ext cx="2952328" cy="1844577"/>
            <a:chOff x="5004048" y="3303079"/>
            <a:chExt cx="3801432" cy="2375086"/>
          </a:xfrm>
        </p:grpSpPr>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t="80851" r="54957"/>
            <a:stretch/>
          </p:blipFill>
          <p:spPr>
            <a:xfrm>
              <a:off x="5004048" y="5157192"/>
              <a:ext cx="3773357" cy="520973"/>
            </a:xfrm>
            <a:prstGeom prst="rect">
              <a:avLst/>
            </a:prstGeom>
          </p:spPr>
        </p:pic>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t="8029" r="54957" b="21174"/>
            <a:stretch/>
          </p:blipFill>
          <p:spPr>
            <a:xfrm>
              <a:off x="5032123" y="3303079"/>
              <a:ext cx="3773357" cy="1926121"/>
            </a:xfrm>
            <a:prstGeom prst="rect">
              <a:avLst/>
            </a:prstGeom>
          </p:spPr>
        </p:pic>
      </p:grpSp>
      <p:grpSp>
        <p:nvGrpSpPr>
          <p:cNvPr id="29" name="グループ化 28"/>
          <p:cNvGrpSpPr/>
          <p:nvPr/>
        </p:nvGrpSpPr>
        <p:grpSpPr>
          <a:xfrm>
            <a:off x="879941" y="5654721"/>
            <a:ext cx="7652499" cy="524770"/>
            <a:chOff x="1121603" y="5591643"/>
            <a:chExt cx="7652499" cy="524770"/>
          </a:xfrm>
        </p:grpSpPr>
        <p:sp>
          <p:nvSpPr>
            <p:cNvPr id="9" name="角丸四角形 8"/>
            <p:cNvSpPr/>
            <p:nvPr/>
          </p:nvSpPr>
          <p:spPr>
            <a:xfrm>
              <a:off x="1121603" y="5591643"/>
              <a:ext cx="7652499" cy="52477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121604" y="5614153"/>
              <a:ext cx="7652498" cy="461665"/>
            </a:xfrm>
            <a:prstGeom prst="rect">
              <a:avLst/>
            </a:prstGeom>
          </p:spPr>
          <p:txBody>
            <a:bodyPr wrap="square">
              <a:spAutoFit/>
            </a:bodyPr>
            <a:lstStyle/>
            <a:p>
              <a:pPr algn="ctr"/>
              <a:r>
                <a:rPr lang="ja-JP" altLang="en-US" sz="2400" kern="0" dirty="0" smtClean="0">
                  <a:latin typeface="Meiryo UI" panose="020B0604030504040204" pitchFamily="50" charset="-128"/>
                  <a:ea typeface="Meiryo UI" panose="020B0604030504040204" pitchFamily="50" charset="-128"/>
                </a:rPr>
                <a:t>翼面上での液挙動や粗大液滴の発生メカニズムは未解明</a:t>
              </a:r>
              <a:endParaRPr lang="en-US" altLang="ja-JP" sz="2400" kern="0" dirty="0">
                <a:latin typeface="Meiryo UI" panose="020B0604030504040204" pitchFamily="50" charset="-128"/>
                <a:ea typeface="Meiryo UI" panose="020B0604030504040204" pitchFamily="50" charset="-128"/>
              </a:endParaRPr>
            </a:p>
          </p:txBody>
        </p:sp>
      </p:grpSp>
      <p:sp>
        <p:nvSpPr>
          <p:cNvPr id="11" name="コンテンツ プレースホルダー 2"/>
          <p:cNvSpPr txBox="1">
            <a:spLocks/>
          </p:cNvSpPr>
          <p:nvPr/>
        </p:nvSpPr>
        <p:spPr bwMode="auto">
          <a:xfrm>
            <a:off x="291597" y="1340768"/>
            <a:ext cx="6584659"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圧縮機翼面が噴霧</a:t>
            </a:r>
            <a:r>
              <a:rPr lang="en-US" altLang="ja-JP" sz="2400" b="1" kern="0" dirty="0" smtClean="0">
                <a:solidFill>
                  <a:schemeClr val="accent6">
                    <a:lumMod val="75000"/>
                  </a:schemeClr>
                </a:solidFill>
                <a:latin typeface="+mj-lt"/>
                <a:ea typeface="Meiryo UI" panose="020B0604030504040204" pitchFamily="50" charset="-128"/>
              </a:rPr>
              <a:t>(</a:t>
            </a:r>
            <a:r>
              <a:rPr lang="ja-JP" altLang="en-US" sz="2400" b="1" kern="0" dirty="0" smtClean="0">
                <a:solidFill>
                  <a:schemeClr val="accent6">
                    <a:lumMod val="75000"/>
                  </a:schemeClr>
                </a:solidFill>
                <a:latin typeface="+mj-lt"/>
                <a:ea typeface="Meiryo UI" panose="020B0604030504040204" pitchFamily="50" charset="-128"/>
              </a:rPr>
              <a:t>水滴</a:t>
            </a:r>
            <a:r>
              <a:rPr lang="en-US" altLang="ja-JP" sz="2400" b="1" kern="0" dirty="0" smtClean="0">
                <a:solidFill>
                  <a:schemeClr val="accent6">
                    <a:lumMod val="75000"/>
                  </a:schemeClr>
                </a:solidFill>
                <a:latin typeface="+mj-lt"/>
                <a:ea typeface="Meiryo UI" panose="020B0604030504040204" pitchFamily="50" charset="-128"/>
              </a:rPr>
              <a:t>)</a:t>
            </a:r>
            <a:r>
              <a:rPr lang="ja-JP" altLang="en-US" sz="2400" b="1" kern="0" dirty="0" smtClean="0">
                <a:solidFill>
                  <a:schemeClr val="accent6">
                    <a:lumMod val="75000"/>
                  </a:schemeClr>
                </a:solidFill>
                <a:latin typeface="+mj-lt"/>
                <a:ea typeface="Meiryo UI" panose="020B0604030504040204" pitchFamily="50" charset="-128"/>
              </a:rPr>
              <a:t>にさらされる問題点</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13" name="テキスト ボックス 12"/>
          <p:cNvSpPr txBox="1"/>
          <p:nvPr/>
        </p:nvSpPr>
        <p:spPr>
          <a:xfrm>
            <a:off x="8532440" y="748022"/>
            <a:ext cx="720080" cy="338554"/>
          </a:xfrm>
          <a:prstGeom prst="rect">
            <a:avLst/>
          </a:prstGeom>
          <a:noFill/>
        </p:spPr>
        <p:txBody>
          <a:bodyPr wrap="square" rtlCol="0">
            <a:spAutoFit/>
          </a:bodyPr>
          <a:lstStyle/>
          <a:p>
            <a:r>
              <a:rPr lang="en-US" altLang="ja-JP" sz="1600" dirty="0" smtClean="0">
                <a:solidFill>
                  <a:schemeClr val="bg1"/>
                </a:solidFill>
                <a:latin typeface="Meiryo UI" panose="020B0604030504040204" pitchFamily="50" charset="-128"/>
                <a:ea typeface="Meiryo UI" panose="020B0604030504040204" pitchFamily="50" charset="-128"/>
              </a:rPr>
              <a:t>2</a:t>
            </a:r>
            <a:r>
              <a:rPr kumimoji="1" lang="en-US" altLang="ja-JP" sz="1600" dirty="0" smtClean="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4" name="正方形/長方形 13"/>
          <p:cNvSpPr/>
          <p:nvPr/>
        </p:nvSpPr>
        <p:spPr>
          <a:xfrm>
            <a:off x="611560" y="1772816"/>
            <a:ext cx="5400600" cy="461665"/>
          </a:xfrm>
          <a:prstGeom prst="rect">
            <a:avLst/>
          </a:prstGeom>
        </p:spPr>
        <p:txBody>
          <a:bodyPr wrap="square">
            <a:spAutoFit/>
          </a:bodyPr>
          <a:lstStyle/>
          <a:p>
            <a:r>
              <a:rPr lang="ja-JP" altLang="en-US" sz="2400" kern="0" dirty="0" smtClean="0">
                <a:latin typeface="Meiryo UI" panose="020B0604030504040204" pitchFamily="50" charset="-128"/>
                <a:ea typeface="Meiryo UI" panose="020B0604030504040204" pitchFamily="50" charset="-128"/>
              </a:rPr>
              <a:t>圧縮機内で液滴の影響を受ける</a:t>
            </a:r>
            <a:endParaRPr lang="en-US" altLang="ja-JP" sz="2400" kern="0" dirty="0" smtClean="0">
              <a:latin typeface="Meiryo UI" panose="020B0604030504040204" pitchFamily="50" charset="-128"/>
              <a:ea typeface="Meiryo UI" panose="020B0604030504040204" pitchFamily="50" charset="-128"/>
            </a:endParaRPr>
          </a:p>
        </p:txBody>
      </p:sp>
      <p:grpSp>
        <p:nvGrpSpPr>
          <p:cNvPr id="15" name="グループ化 14"/>
          <p:cNvGrpSpPr/>
          <p:nvPr/>
        </p:nvGrpSpPr>
        <p:grpSpPr>
          <a:xfrm>
            <a:off x="755576" y="2319773"/>
            <a:ext cx="3816424" cy="769441"/>
            <a:chOff x="-3631901" y="3501009"/>
            <a:chExt cx="3816424" cy="769441"/>
          </a:xfrm>
        </p:grpSpPr>
        <p:sp>
          <p:nvSpPr>
            <p:cNvPr id="16" name="角丸四角形 15"/>
            <p:cNvSpPr/>
            <p:nvPr/>
          </p:nvSpPr>
          <p:spPr>
            <a:xfrm>
              <a:off x="-3631901" y="3520153"/>
              <a:ext cx="3816424" cy="743397"/>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3631901" y="3501009"/>
              <a:ext cx="3816424" cy="769441"/>
            </a:xfrm>
            <a:prstGeom prst="rect">
              <a:avLst/>
            </a:prstGeom>
          </p:spPr>
          <p:txBody>
            <a:bodyPr wrap="square">
              <a:spAutoFit/>
            </a:bodyPr>
            <a:lstStyle/>
            <a:p>
              <a:pPr algn="ctr"/>
              <a:r>
                <a:rPr lang="ja-JP" altLang="en-US" sz="2200" kern="0" dirty="0">
                  <a:latin typeface="Meiryo UI" panose="020B0604030504040204" pitchFamily="50" charset="-128"/>
                  <a:ea typeface="Meiryo UI" panose="020B0604030504040204" pitchFamily="50" charset="-128"/>
                </a:rPr>
                <a:t>噴霧液滴の一部</a:t>
              </a:r>
              <a:r>
                <a:rPr lang="ja-JP" altLang="en-US" sz="2200" kern="0" dirty="0" smtClean="0">
                  <a:latin typeface="Meiryo UI" panose="020B0604030504040204" pitchFamily="50" charset="-128"/>
                  <a:ea typeface="Meiryo UI" panose="020B0604030504040204" pitchFamily="50" charset="-128"/>
                </a:rPr>
                <a:t>が</a:t>
              </a:r>
              <a:endParaRPr lang="en-US" altLang="ja-JP" sz="2200" kern="0" dirty="0" smtClean="0">
                <a:latin typeface="Meiryo UI" panose="020B0604030504040204" pitchFamily="50" charset="-128"/>
                <a:ea typeface="Meiryo UI" panose="020B0604030504040204" pitchFamily="50" charset="-128"/>
              </a:endParaRPr>
            </a:p>
            <a:p>
              <a:pPr algn="ctr"/>
              <a:r>
                <a:rPr lang="ja-JP" altLang="en-US" sz="2200" kern="0" dirty="0" smtClean="0">
                  <a:latin typeface="Meiryo UI" panose="020B0604030504040204" pitchFamily="50" charset="-128"/>
                  <a:ea typeface="Meiryo UI" panose="020B0604030504040204" pitchFamily="50" charset="-128"/>
                </a:rPr>
                <a:t>圧縮機内に入り翼に付着</a:t>
              </a:r>
              <a:endParaRPr lang="en-US" altLang="ja-JP" sz="2200" b="1" kern="0" dirty="0">
                <a:latin typeface="Meiryo UI" panose="020B0604030504040204" pitchFamily="50" charset="-128"/>
                <a:ea typeface="Meiryo UI" panose="020B0604030504040204" pitchFamily="50" charset="-128"/>
              </a:endParaRPr>
            </a:p>
          </p:txBody>
        </p:sp>
      </p:grpSp>
      <p:grpSp>
        <p:nvGrpSpPr>
          <p:cNvPr id="18" name="グループ化 17"/>
          <p:cNvGrpSpPr/>
          <p:nvPr/>
        </p:nvGrpSpPr>
        <p:grpSpPr>
          <a:xfrm>
            <a:off x="755576" y="3389128"/>
            <a:ext cx="3816424" cy="769441"/>
            <a:chOff x="-3631901" y="3501008"/>
            <a:chExt cx="3816424" cy="769441"/>
          </a:xfrm>
        </p:grpSpPr>
        <p:sp>
          <p:nvSpPr>
            <p:cNvPr id="19" name="角丸四角形 18"/>
            <p:cNvSpPr/>
            <p:nvPr/>
          </p:nvSpPr>
          <p:spPr>
            <a:xfrm>
              <a:off x="-3631901" y="3520153"/>
              <a:ext cx="3816424" cy="743397"/>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3631901" y="3501008"/>
              <a:ext cx="3816424" cy="769441"/>
            </a:xfrm>
            <a:prstGeom prst="rect">
              <a:avLst/>
            </a:prstGeom>
          </p:spPr>
          <p:txBody>
            <a:bodyPr wrap="square">
              <a:spAutoFit/>
            </a:bodyPr>
            <a:lstStyle/>
            <a:p>
              <a:pPr algn="ctr"/>
              <a:r>
                <a:rPr lang="ja-JP" altLang="en-US" sz="2200" kern="0" dirty="0">
                  <a:latin typeface="Meiryo UI" panose="020B0604030504040204" pitchFamily="50" charset="-128"/>
                  <a:ea typeface="Meiryo UI" panose="020B0604030504040204" pitchFamily="50" charset="-128"/>
                </a:rPr>
                <a:t>付着した液滴</a:t>
              </a:r>
              <a:r>
                <a:rPr lang="ja-JP" altLang="en-US" sz="2200" kern="0" dirty="0" smtClean="0">
                  <a:latin typeface="Meiryo UI" panose="020B0604030504040204" pitchFamily="50" charset="-128"/>
                  <a:ea typeface="Meiryo UI" panose="020B0604030504040204" pitchFamily="50" charset="-128"/>
                </a:rPr>
                <a:t>は翼後</a:t>
              </a:r>
              <a:r>
                <a:rPr lang="ja-JP" altLang="en-US" sz="2200" kern="0" dirty="0">
                  <a:latin typeface="Meiryo UI" panose="020B0604030504040204" pitchFamily="50" charset="-128"/>
                  <a:ea typeface="Meiryo UI" panose="020B0604030504040204" pitchFamily="50" charset="-128"/>
                </a:rPr>
                <a:t>縁に溜まり粗大液滴として排出</a:t>
              </a:r>
              <a:endParaRPr lang="en-US" altLang="ja-JP" sz="2200" kern="0" dirty="0">
                <a:latin typeface="Meiryo UI" panose="020B0604030504040204" pitchFamily="50" charset="-128"/>
                <a:ea typeface="Meiryo UI" panose="020B0604030504040204" pitchFamily="50" charset="-128"/>
              </a:endParaRPr>
            </a:p>
          </p:txBody>
        </p:sp>
      </p:grpSp>
      <p:grpSp>
        <p:nvGrpSpPr>
          <p:cNvPr id="21" name="グループ化 20"/>
          <p:cNvGrpSpPr/>
          <p:nvPr/>
        </p:nvGrpSpPr>
        <p:grpSpPr>
          <a:xfrm>
            <a:off x="755576" y="4467929"/>
            <a:ext cx="3816424" cy="769441"/>
            <a:chOff x="-3631901" y="3501008"/>
            <a:chExt cx="3816424" cy="769441"/>
          </a:xfrm>
        </p:grpSpPr>
        <p:sp>
          <p:nvSpPr>
            <p:cNvPr id="22" name="角丸四角形 21"/>
            <p:cNvSpPr/>
            <p:nvPr/>
          </p:nvSpPr>
          <p:spPr>
            <a:xfrm>
              <a:off x="-3631901" y="3520153"/>
              <a:ext cx="3816424" cy="743397"/>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3631901" y="3501008"/>
              <a:ext cx="3816424" cy="769441"/>
            </a:xfrm>
            <a:prstGeom prst="rect">
              <a:avLst/>
            </a:prstGeom>
          </p:spPr>
          <p:txBody>
            <a:bodyPr wrap="square">
              <a:spAutoFit/>
            </a:bodyPr>
            <a:lstStyle/>
            <a:p>
              <a:pPr algn="ctr"/>
              <a:r>
                <a:rPr lang="ja-JP" altLang="en-US" sz="2200" kern="0" dirty="0" smtClean="0">
                  <a:latin typeface="Meiryo UI" panose="020B0604030504040204" pitchFamily="50" charset="-128"/>
                  <a:ea typeface="Meiryo UI" panose="020B0604030504040204" pitchFamily="50" charset="-128"/>
                </a:rPr>
                <a:t>粗大液滴が下流</a:t>
              </a:r>
              <a:r>
                <a:rPr lang="ja-JP" altLang="en-US" sz="2200" kern="0" dirty="0">
                  <a:latin typeface="Meiryo UI" panose="020B0604030504040204" pitchFamily="50" charset="-128"/>
                  <a:ea typeface="Meiryo UI" panose="020B0604030504040204" pitchFamily="50" charset="-128"/>
                </a:rPr>
                <a:t>で動翼に</a:t>
              </a:r>
              <a:r>
                <a:rPr lang="ja-JP" altLang="en-US" sz="2200" kern="0" dirty="0" smtClean="0">
                  <a:latin typeface="Meiryo UI" panose="020B0604030504040204" pitchFamily="50" charset="-128"/>
                  <a:ea typeface="Meiryo UI" panose="020B0604030504040204" pitchFamily="50" charset="-128"/>
                </a:rPr>
                <a:t>衝突</a:t>
              </a:r>
              <a:r>
                <a:rPr lang="ja-JP" altLang="en-US" sz="2200" b="1" kern="0" dirty="0" smtClean="0">
                  <a:latin typeface="Meiryo UI" panose="020B0604030504040204" pitchFamily="50" charset="-128"/>
                  <a:ea typeface="Meiryo UI" panose="020B0604030504040204" pitchFamily="50" charset="-128"/>
                </a:rPr>
                <a:t>エロージョン</a:t>
              </a:r>
              <a:r>
                <a:rPr lang="ja-JP" altLang="en-US" sz="2200" kern="0" dirty="0">
                  <a:latin typeface="Meiryo UI" panose="020B0604030504040204" pitchFamily="50" charset="-128"/>
                  <a:ea typeface="Meiryo UI" panose="020B0604030504040204" pitchFamily="50" charset="-128"/>
                </a:rPr>
                <a:t>の原因となる</a:t>
              </a:r>
              <a:endParaRPr lang="en-US" altLang="ja-JP" sz="2200" kern="0" dirty="0">
                <a:latin typeface="Meiryo UI" panose="020B0604030504040204" pitchFamily="50" charset="-128"/>
                <a:ea typeface="Meiryo UI" panose="020B0604030504040204" pitchFamily="50" charset="-128"/>
              </a:endParaRPr>
            </a:p>
          </p:txBody>
        </p:sp>
      </p:grpSp>
      <p:sp>
        <p:nvSpPr>
          <p:cNvPr id="24" name="右矢印 23"/>
          <p:cNvSpPr/>
          <p:nvPr/>
        </p:nvSpPr>
        <p:spPr>
          <a:xfrm rot="5400000">
            <a:off x="2503927" y="3026366"/>
            <a:ext cx="298594" cy="425609"/>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rot="5400000">
            <a:off x="2499205" y="4100444"/>
            <a:ext cx="308039" cy="425609"/>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7596507" y="2788903"/>
            <a:ext cx="1338828" cy="369332"/>
          </a:xfrm>
          <a:prstGeom prst="rect">
            <a:avLst/>
          </a:prstGeom>
        </p:spPr>
        <p:txBody>
          <a:bodyPr wrap="none">
            <a:spAutoFit/>
          </a:bodyPr>
          <a:lstStyle/>
          <a:p>
            <a:r>
              <a:rPr lang="ja-JP" altLang="en-US" dirty="0" smtClean="0">
                <a:latin typeface="Meiryo UI" panose="020B0604030504040204" pitchFamily="50" charset="-128"/>
                <a:ea typeface="Meiryo UI" panose="020B0604030504040204" pitchFamily="50" charset="-128"/>
              </a:rPr>
              <a:t>圧縮機内部</a:t>
            </a:r>
            <a:endParaRPr lang="ja-JP" altLang="en-US" dirty="0">
              <a:latin typeface="Meiryo UI" panose="020B0604030504040204" pitchFamily="50" charset="-128"/>
              <a:ea typeface="Meiryo UI" panose="020B0604030504040204" pitchFamily="50" charset="-128"/>
            </a:endParaRPr>
          </a:p>
        </p:txBody>
      </p:sp>
      <p:sp>
        <p:nvSpPr>
          <p:cNvPr id="28" name="右矢印 27"/>
          <p:cNvSpPr/>
          <p:nvPr/>
        </p:nvSpPr>
        <p:spPr>
          <a:xfrm rot="2898956">
            <a:off x="6098940" y="3316908"/>
            <a:ext cx="564968" cy="31222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031008" y="3522494"/>
            <a:ext cx="613852" cy="338554"/>
          </a:xfrm>
          <a:prstGeom prst="rect">
            <a:avLst/>
          </a:prstGeom>
          <a:noFill/>
        </p:spPr>
        <p:txBody>
          <a:bodyPr wrap="square" rtlCol="0">
            <a:spAutoFit/>
          </a:bodyPr>
          <a:lstStyle/>
          <a:p>
            <a:r>
              <a:rPr kumimoji="1" lang="en-US" altLang="ja-JP" sz="1600" dirty="0" smtClean="0"/>
              <a:t>IGV</a:t>
            </a:r>
            <a:endParaRPr kumimoji="1" lang="ja-JP" altLang="en-US" sz="1600" dirty="0"/>
          </a:p>
        </p:txBody>
      </p:sp>
      <p:sp>
        <p:nvSpPr>
          <p:cNvPr id="31" name="テキスト ボックス 30"/>
          <p:cNvSpPr txBox="1"/>
          <p:nvPr/>
        </p:nvSpPr>
        <p:spPr>
          <a:xfrm>
            <a:off x="8244408" y="3522494"/>
            <a:ext cx="1039508" cy="338554"/>
          </a:xfrm>
          <a:prstGeom prst="rect">
            <a:avLst/>
          </a:prstGeom>
          <a:noFill/>
        </p:spPr>
        <p:txBody>
          <a:bodyPr wrap="square" rtlCol="0">
            <a:spAutoFit/>
          </a:bodyPr>
          <a:lstStyle/>
          <a:p>
            <a:r>
              <a:rPr kumimoji="1" lang="en-US" altLang="ja-JP" sz="1600" dirty="0" smtClean="0"/>
              <a:t>1</a:t>
            </a:r>
            <a:r>
              <a:rPr kumimoji="1" lang="en-US" altLang="ja-JP" sz="1600" baseline="30000" dirty="0" smtClean="0"/>
              <a:t>st</a:t>
            </a:r>
            <a:r>
              <a:rPr kumimoji="1" lang="en-US" altLang="ja-JP" sz="1600" dirty="0" smtClean="0"/>
              <a:t> Rotor</a:t>
            </a:r>
            <a:endParaRPr kumimoji="1" lang="ja-JP" altLang="en-US" sz="1600" dirty="0"/>
          </a:p>
        </p:txBody>
      </p:sp>
    </p:spTree>
    <p:extLst>
      <p:ext uri="{BB962C8B-B14F-4D97-AF65-F5344CB8AC3E}">
        <p14:creationId xmlns:p14="http://schemas.microsoft.com/office/powerpoint/2010/main" val="5151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761461" y="1661899"/>
            <a:ext cx="8131019" cy="830997"/>
          </a:xfrm>
          <a:prstGeom prst="rect">
            <a:avLst/>
          </a:prstGeom>
        </p:spPr>
        <p:txBody>
          <a:bodyPr wrap="square">
            <a:spAutoFit/>
          </a:bodyPr>
          <a:lstStyle/>
          <a:p>
            <a:r>
              <a:rPr lang="ja-JP" altLang="en-US" sz="2400" dirty="0">
                <a:latin typeface="Meiryo UI" panose="020B0604030504040204" pitchFamily="50" charset="-128"/>
                <a:ea typeface="Meiryo UI" panose="020B0604030504040204" pitchFamily="50" charset="-128"/>
              </a:rPr>
              <a:t>翼面上の液</a:t>
            </a:r>
            <a:r>
              <a:rPr lang="ja-JP" altLang="en-US" sz="2400" dirty="0" smtClean="0">
                <a:latin typeface="Meiryo UI" panose="020B0604030504040204" pitchFamily="50" charset="-128"/>
                <a:ea typeface="Meiryo UI" panose="020B0604030504040204" pitchFamily="50" charset="-128"/>
              </a:rPr>
              <a:t>挙動を可視化し，エロージョンの原因となる粗大液滴が形成される状況を明らかにする</a:t>
            </a:r>
            <a:endParaRPr lang="ja-JP" altLang="ja-JP"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761462" y="2780928"/>
            <a:ext cx="8131018" cy="830997"/>
          </a:xfrm>
          <a:prstGeom prst="rect">
            <a:avLst/>
          </a:prstGeom>
        </p:spPr>
        <p:txBody>
          <a:bodyPr wrap="square">
            <a:spAutoFit/>
          </a:bodyPr>
          <a:lstStyle/>
          <a:p>
            <a:pPr algn="just"/>
            <a:r>
              <a:rPr lang="ja-JP" altLang="en-US" sz="2400" dirty="0" smtClean="0">
                <a:latin typeface="Meiryo UI" panose="020B0604030504040204" pitchFamily="50" charset="-128"/>
                <a:ea typeface="Meiryo UI" panose="020B0604030504040204" pitchFamily="50" charset="-128"/>
              </a:rPr>
              <a:t>噴霧設備を有した可視化可能な風洞を用いて、</a:t>
            </a:r>
            <a:r>
              <a:rPr lang="ja-JP" altLang="en-US" sz="2400" b="1" dirty="0" smtClean="0">
                <a:latin typeface="Meiryo UI" panose="020B0604030504040204" pitchFamily="50" charset="-128"/>
                <a:ea typeface="Meiryo UI" panose="020B0604030504040204" pitchFamily="50" charset="-128"/>
              </a:rPr>
              <a:t>入口案内翼を模した翼面上や後縁から飛散する液滴の挙動の可視化実験</a:t>
            </a:r>
            <a:r>
              <a:rPr lang="ja-JP" altLang="en-US" sz="2400" dirty="0" smtClean="0">
                <a:latin typeface="Meiryo UI" panose="020B0604030504040204" pitchFamily="50" charset="-128"/>
                <a:ea typeface="Meiryo UI" panose="020B0604030504040204" pitchFamily="50" charset="-128"/>
              </a:rPr>
              <a:t>を行う</a:t>
            </a:r>
            <a:endParaRPr lang="en-US" altLang="ja-JP" sz="2400" dirty="0">
              <a:latin typeface="Meiryo UI" panose="020B0604030504040204" pitchFamily="50" charset="-128"/>
              <a:ea typeface="Meiryo UI" panose="020B0604030504040204" pitchFamily="50" charset="-128"/>
            </a:endParaRPr>
          </a:p>
        </p:txBody>
      </p:sp>
      <p:sp>
        <p:nvSpPr>
          <p:cNvPr id="14"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研究背景・目的　</a:t>
            </a:r>
            <a:r>
              <a:rPr lang="en-US" altLang="ja-JP" sz="24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研究目的</a:t>
            </a:r>
            <a:endParaRPr kumimoji="1" lang="ja-JP" altLang="en-US" sz="2400" dirty="0">
              <a:ea typeface="Meiryo UI" panose="020B0604030504040204" pitchFamily="50" charset="-128"/>
            </a:endParaRPr>
          </a:p>
        </p:txBody>
      </p:sp>
      <p:sp>
        <p:nvSpPr>
          <p:cNvPr id="18" name="テキスト ボックス 17"/>
          <p:cNvSpPr txBox="1"/>
          <p:nvPr/>
        </p:nvSpPr>
        <p:spPr>
          <a:xfrm>
            <a:off x="8532440" y="748022"/>
            <a:ext cx="720080" cy="338554"/>
          </a:xfrm>
          <a:prstGeom prst="rect">
            <a:avLst/>
          </a:prstGeom>
          <a:noFill/>
        </p:spPr>
        <p:txBody>
          <a:bodyPr wrap="square" rtlCol="0">
            <a:spAutoFit/>
          </a:bodyPr>
          <a:lstStyle/>
          <a:p>
            <a:r>
              <a:rPr lang="en-US" altLang="ja-JP" sz="1600" dirty="0" smtClean="0">
                <a:solidFill>
                  <a:schemeClr val="bg1"/>
                </a:solidFill>
                <a:latin typeface="Meiryo UI" panose="020B0604030504040204" pitchFamily="50" charset="-128"/>
                <a:ea typeface="Meiryo UI" panose="020B0604030504040204" pitchFamily="50" charset="-128"/>
              </a:rPr>
              <a:t>3</a:t>
            </a:r>
            <a:r>
              <a:rPr kumimoji="1" lang="en-US" altLang="ja-JP" sz="1600" dirty="0" smtClean="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5" name="コンテンツ プレースホルダー 2"/>
          <p:cNvSpPr txBox="1">
            <a:spLocks/>
          </p:cNvSpPr>
          <p:nvPr/>
        </p:nvSpPr>
        <p:spPr bwMode="auto">
          <a:xfrm>
            <a:off x="291597" y="1340768"/>
            <a:ext cx="6584659"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研究目的</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19" name="コンテンツ プレースホルダー 2"/>
          <p:cNvSpPr txBox="1">
            <a:spLocks/>
          </p:cNvSpPr>
          <p:nvPr/>
        </p:nvSpPr>
        <p:spPr bwMode="auto">
          <a:xfrm>
            <a:off x="291597" y="2420888"/>
            <a:ext cx="6584659"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研究手法</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20" name="正方形/長方形 19"/>
          <p:cNvSpPr/>
          <p:nvPr/>
        </p:nvSpPr>
        <p:spPr>
          <a:xfrm>
            <a:off x="251520" y="3678123"/>
            <a:ext cx="6264696" cy="830997"/>
          </a:xfrm>
          <a:prstGeom prst="rect">
            <a:avLst/>
          </a:prstGeom>
        </p:spPr>
        <p:txBody>
          <a:bodyPr wrap="square">
            <a:spAutoFit/>
          </a:bodyPr>
          <a:lstStyle/>
          <a:p>
            <a:pPr algn="just"/>
            <a:r>
              <a:rPr lang="ja-JP" altLang="en-US" sz="2400" dirty="0" smtClean="0">
                <a:latin typeface="Meiryo UI" panose="020B0604030504040204" pitchFamily="50" charset="-128"/>
                <a:ea typeface="Meiryo UI" panose="020B0604030504040204" pitchFamily="50" charset="-128"/>
              </a:rPr>
              <a:t>これまでに</a:t>
            </a:r>
            <a:r>
              <a:rPr lang="en-US" altLang="ja-JP" sz="2400" dirty="0" smtClean="0">
                <a:latin typeface="Meiryo UI" panose="020B0604030504040204" pitchFamily="50" charset="-128"/>
                <a:ea typeface="Meiryo UI" panose="020B0604030504040204" pitchFamily="50" charset="-128"/>
              </a:rPr>
              <a:t>……</a:t>
            </a:r>
          </a:p>
          <a:p>
            <a:pPr algn="just"/>
            <a:r>
              <a:rPr lang="ja-JP" altLang="en-US" sz="2400" dirty="0" smtClean="0">
                <a:latin typeface="Meiryo UI" panose="020B0604030504040204" pitchFamily="50" charset="-128"/>
                <a:ea typeface="Meiryo UI" panose="020B0604030504040204" pitchFamily="50" charset="-128"/>
              </a:rPr>
              <a:t>　</a:t>
            </a:r>
            <a:r>
              <a:rPr lang="ja-JP" altLang="en-US" sz="2400" b="1" dirty="0" smtClean="0">
                <a:latin typeface="Meiryo UI" panose="020B0604030504040204" pitchFamily="50" charset="-128"/>
                <a:ea typeface="Meiryo UI" panose="020B0604030504040204" pitchFamily="50" charset="-128"/>
              </a:rPr>
              <a:t>単独翼での翼面上液挙動の可視化が可能に</a:t>
            </a:r>
            <a:endParaRPr lang="en-US" altLang="ja-JP" sz="2400" b="1" dirty="0">
              <a:latin typeface="Meiryo UI" panose="020B0604030504040204" pitchFamily="50" charset="-128"/>
              <a:ea typeface="Meiryo UI" panose="020B0604030504040204" pitchFamily="50" charset="-128"/>
            </a:endParaRPr>
          </a:p>
        </p:txBody>
      </p:sp>
      <p:sp>
        <p:nvSpPr>
          <p:cNvPr id="22" name="正方形/長方形 21"/>
          <p:cNvSpPr/>
          <p:nvPr/>
        </p:nvSpPr>
        <p:spPr>
          <a:xfrm>
            <a:off x="179513" y="4481244"/>
            <a:ext cx="5184575" cy="2123658"/>
          </a:xfrm>
          <a:prstGeom prst="rect">
            <a:avLst/>
          </a:prstGeom>
        </p:spPr>
        <p:txBody>
          <a:bodyPr wrap="square">
            <a:spAutoFit/>
          </a:bodyPr>
          <a:lstStyle/>
          <a:p>
            <a:pPr marL="800100" lvl="1" indent="-342900" algn="just">
              <a:buFont typeface="Arial" panose="020B0604020202020204" pitchFamily="34" charset="0"/>
              <a:buChar char="•"/>
            </a:pPr>
            <a:r>
              <a:rPr lang="ja-JP" altLang="en-US" sz="2200" dirty="0" smtClean="0">
                <a:latin typeface="Meiryo UI" panose="020B0604030504040204" pitchFamily="50" charset="-128"/>
                <a:ea typeface="Meiryo UI" panose="020B0604030504040204" pitchFamily="50" charset="-128"/>
              </a:rPr>
              <a:t>翼面上に</a:t>
            </a:r>
            <a:r>
              <a:rPr lang="ja-JP" altLang="en-US" sz="2200" dirty="0">
                <a:latin typeface="Meiryo UI" panose="020B0604030504040204" pitchFamily="50" charset="-128"/>
                <a:ea typeface="Meiryo UI" panose="020B0604030504040204" pitchFamily="50" charset="-128"/>
              </a:rPr>
              <a:t>形成される液膜や</a:t>
            </a:r>
            <a:r>
              <a:rPr lang="ja-JP" altLang="en-US" sz="2200" dirty="0" smtClean="0">
                <a:latin typeface="Meiryo UI" panose="020B0604030504040204" pitchFamily="50" charset="-128"/>
                <a:ea typeface="Meiryo UI" panose="020B0604030504040204" pitchFamily="50" charset="-128"/>
              </a:rPr>
              <a:t>液脈，</a:t>
            </a:r>
            <a:endParaRPr lang="en-US" altLang="ja-JP" sz="2200" dirty="0" smtClean="0">
              <a:latin typeface="Meiryo UI" panose="020B0604030504040204" pitchFamily="50" charset="-128"/>
              <a:ea typeface="Meiryo UI" panose="020B0604030504040204" pitchFamily="50" charset="-128"/>
            </a:endParaRPr>
          </a:p>
          <a:p>
            <a:pPr lvl="1" algn="just"/>
            <a:r>
              <a:rPr lang="ja-JP" altLang="en-US" sz="2200" dirty="0">
                <a:latin typeface="Meiryo UI" panose="020B0604030504040204" pitchFamily="50" charset="-128"/>
                <a:ea typeface="Meiryo UI" panose="020B0604030504040204" pitchFamily="50" charset="-128"/>
              </a:rPr>
              <a:t>　</a:t>
            </a:r>
            <a:r>
              <a:rPr lang="ja-JP" altLang="en-US" sz="2200" dirty="0" smtClean="0">
                <a:latin typeface="Meiryo UI" panose="020B0604030504040204" pitchFamily="50" charset="-128"/>
                <a:ea typeface="Meiryo UI" panose="020B0604030504040204" pitchFamily="50" charset="-128"/>
              </a:rPr>
              <a:t>　飛散の様子が詳細に観察できるように</a:t>
            </a:r>
            <a:endParaRPr lang="en-US" altLang="ja-JP" sz="2200" dirty="0" smtClean="0">
              <a:latin typeface="Meiryo UI" panose="020B0604030504040204" pitchFamily="50" charset="-128"/>
              <a:ea typeface="Meiryo UI" panose="020B0604030504040204" pitchFamily="50" charset="-128"/>
            </a:endParaRPr>
          </a:p>
          <a:p>
            <a:pPr marL="800100" lvl="1" indent="-342900" algn="just">
              <a:buFont typeface="Arial" pitchFamily="34" charset="0"/>
              <a:buChar char="•"/>
            </a:pPr>
            <a:r>
              <a:rPr lang="ja-JP" altLang="en-US" sz="2200" dirty="0">
                <a:latin typeface="Meiryo UI" panose="020B0604030504040204" pitchFamily="50" charset="-128"/>
                <a:ea typeface="Meiryo UI" panose="020B0604030504040204" pitchFamily="50" charset="-128"/>
              </a:rPr>
              <a:t>迎</a:t>
            </a:r>
            <a:r>
              <a:rPr lang="ja-JP" altLang="en-US" sz="2200" dirty="0" smtClean="0">
                <a:latin typeface="Meiryo UI" panose="020B0604030504040204" pitchFamily="50" charset="-128"/>
                <a:ea typeface="Meiryo UI" panose="020B0604030504040204" pitchFamily="50" charset="-128"/>
              </a:rPr>
              <a:t>角変化に伴い液膜領域の大きさも変化</a:t>
            </a:r>
            <a:endParaRPr lang="en-US" altLang="ja-JP" sz="2200" dirty="0">
              <a:latin typeface="Meiryo UI" panose="020B0604030504040204" pitchFamily="50" charset="-128"/>
              <a:ea typeface="Meiryo UI" panose="020B0604030504040204" pitchFamily="50" charset="-128"/>
            </a:endParaRPr>
          </a:p>
          <a:p>
            <a:pPr marL="800100" lvl="1" indent="-342900" algn="just">
              <a:buFont typeface="Arial" pitchFamily="34" charset="0"/>
              <a:buChar char="•"/>
            </a:pPr>
            <a:r>
              <a:rPr lang="ja-JP" altLang="en-US" sz="2200" dirty="0" smtClean="0">
                <a:latin typeface="Meiryo UI" panose="020B0604030504040204" pitchFamily="50" charset="-128"/>
                <a:ea typeface="Meiryo UI" panose="020B0604030504040204" pitchFamily="50" charset="-128"/>
              </a:rPr>
              <a:t>液脈が下流に行くほど隣接する液脈同士で合流し本数が減る</a:t>
            </a:r>
            <a:endParaRPr lang="en-US" altLang="ja-JP" sz="2200" dirty="0" smtClean="0">
              <a:latin typeface="Meiryo UI" panose="020B0604030504040204" pitchFamily="50" charset="-128"/>
              <a:ea typeface="Meiryo UI" panose="020B0604030504040204" pitchFamily="50" charset="-128"/>
            </a:endParaRPr>
          </a:p>
        </p:txBody>
      </p:sp>
      <p:pic>
        <p:nvPicPr>
          <p:cNvPr id="31" name="図 30"/>
          <p:cNvPicPr>
            <a:picLocks noChangeAspect="1"/>
          </p:cNvPicPr>
          <p:nvPr/>
        </p:nvPicPr>
        <p:blipFill rotWithShape="1">
          <a:blip r:embed="rId3">
            <a:extLst>
              <a:ext uri="{28A0092B-C50C-407E-A947-70E740481C1C}">
                <a14:useLocalDpi xmlns:a14="http://schemas.microsoft.com/office/drawing/2010/main" val="0"/>
              </a:ext>
            </a:extLst>
          </a:blip>
          <a:srcRect l="7905" t="8234" r="6188" b="5599"/>
          <a:stretch/>
        </p:blipFill>
        <p:spPr>
          <a:xfrm>
            <a:off x="5556661" y="4598805"/>
            <a:ext cx="3492000" cy="1970195"/>
          </a:xfrm>
          <a:prstGeom prst="rect">
            <a:avLst/>
          </a:prstGeom>
          <a:ln w="6350">
            <a:solidFill>
              <a:schemeClr val="tx1"/>
            </a:solidFill>
          </a:ln>
        </p:spPr>
      </p:pic>
      <p:sp>
        <p:nvSpPr>
          <p:cNvPr id="32" name="テキスト ボックス 31"/>
          <p:cNvSpPr txBox="1"/>
          <p:nvPr/>
        </p:nvSpPr>
        <p:spPr>
          <a:xfrm>
            <a:off x="7164288" y="4229473"/>
            <a:ext cx="2043373" cy="369332"/>
          </a:xfrm>
          <a:prstGeom prst="rect">
            <a:avLst/>
          </a:prstGeom>
          <a:noFill/>
        </p:spPr>
        <p:txBody>
          <a:bodyPr wrap="square" rtlCol="0">
            <a:spAutoFit/>
          </a:bodyPr>
          <a:lstStyle/>
          <a:p>
            <a:r>
              <a:rPr kumimoji="1" lang="en-US" altLang="ja-JP" dirty="0" smtClean="0">
                <a:latin typeface="Meiryo UI" panose="020B0604030504040204" pitchFamily="50" charset="-128"/>
                <a:ea typeface="Meiryo UI" panose="020B0604030504040204" pitchFamily="50" charset="-128"/>
              </a:rPr>
              <a:t>S.S., </a:t>
            </a:r>
            <a:r>
              <a:rPr kumimoji="1" lang="en-US" altLang="ja-JP" dirty="0" err="1" smtClean="0">
                <a:latin typeface="Meiryo UI" panose="020B0604030504040204" pitchFamily="50" charset="-128"/>
                <a:ea typeface="Meiryo UI" panose="020B0604030504040204" pitchFamily="50" charset="-128"/>
              </a:rPr>
              <a:t>AoA</a:t>
            </a:r>
            <a:r>
              <a:rPr kumimoji="1" lang="en-US" altLang="ja-JP" dirty="0" smtClean="0">
                <a:latin typeface="Meiryo UI" panose="020B0604030504040204" pitchFamily="50" charset="-128"/>
                <a:ea typeface="Meiryo UI" panose="020B0604030504040204" pitchFamily="50" charset="-128"/>
              </a:rPr>
              <a:t>=6deg</a:t>
            </a:r>
            <a:endParaRPr kumimoji="1" lang="ja-JP" altLang="en-US" dirty="0">
              <a:latin typeface="Meiryo UI" panose="020B0604030504040204" pitchFamily="50" charset="-128"/>
              <a:ea typeface="Meiryo UI" panose="020B0604030504040204" pitchFamily="50" charset="-128"/>
            </a:endParaRPr>
          </a:p>
        </p:txBody>
      </p:sp>
      <p:grpSp>
        <p:nvGrpSpPr>
          <p:cNvPr id="37" name="グループ化 36"/>
          <p:cNvGrpSpPr/>
          <p:nvPr/>
        </p:nvGrpSpPr>
        <p:grpSpPr>
          <a:xfrm>
            <a:off x="8388424" y="4581128"/>
            <a:ext cx="886107" cy="400111"/>
            <a:chOff x="6422743" y="1887215"/>
            <a:chExt cx="886107" cy="400111"/>
          </a:xfrm>
        </p:grpSpPr>
        <p:sp>
          <p:nvSpPr>
            <p:cNvPr id="38" name="角丸四角形 37"/>
            <p:cNvSpPr/>
            <p:nvPr/>
          </p:nvSpPr>
          <p:spPr>
            <a:xfrm>
              <a:off x="6422744" y="1887216"/>
              <a:ext cx="658235" cy="40011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6422743" y="1887215"/>
              <a:ext cx="886107" cy="400110"/>
            </a:xfrm>
            <a:prstGeom prst="rect">
              <a:avLst/>
            </a:prstGeom>
            <a:noFill/>
          </p:spPr>
          <p:txBody>
            <a:bodyPr wrap="square" rtlCol="0">
              <a:spAutoFit/>
            </a:bodyPr>
            <a:lstStyle/>
            <a:p>
              <a:r>
                <a:rPr lang="ja-JP" altLang="en-US" sz="2000" dirty="0" smtClean="0">
                  <a:latin typeface="Meiryo UI" panose="020B0604030504040204" pitchFamily="50" charset="-128"/>
                  <a:ea typeface="Meiryo UI" panose="020B0604030504040204" pitchFamily="50" charset="-128"/>
                </a:rPr>
                <a:t>液</a:t>
              </a:r>
              <a:r>
                <a:rPr lang="ja-JP" altLang="en-US" sz="2000" dirty="0">
                  <a:latin typeface="Meiryo UI" panose="020B0604030504040204" pitchFamily="50" charset="-128"/>
                  <a:ea typeface="Meiryo UI" panose="020B0604030504040204" pitchFamily="50" charset="-128"/>
                </a:rPr>
                <a:t>膜</a:t>
              </a:r>
              <a:endParaRPr kumimoji="1" lang="ja-JP" altLang="en-US" sz="2000" dirty="0">
                <a:latin typeface="Meiryo UI" panose="020B0604030504040204" pitchFamily="50" charset="-128"/>
                <a:ea typeface="Meiryo UI" panose="020B0604030504040204" pitchFamily="50" charset="-128"/>
              </a:endParaRPr>
            </a:p>
          </p:txBody>
        </p:sp>
      </p:grpSp>
      <p:grpSp>
        <p:nvGrpSpPr>
          <p:cNvPr id="40" name="グループ化 39"/>
          <p:cNvGrpSpPr/>
          <p:nvPr/>
        </p:nvGrpSpPr>
        <p:grpSpPr>
          <a:xfrm>
            <a:off x="8388424" y="5405153"/>
            <a:ext cx="886107" cy="400111"/>
            <a:chOff x="6422743" y="1887215"/>
            <a:chExt cx="886107" cy="400111"/>
          </a:xfrm>
        </p:grpSpPr>
        <p:sp>
          <p:nvSpPr>
            <p:cNvPr id="41" name="角丸四角形 40"/>
            <p:cNvSpPr/>
            <p:nvPr/>
          </p:nvSpPr>
          <p:spPr>
            <a:xfrm>
              <a:off x="6422744" y="1887216"/>
              <a:ext cx="658235" cy="40011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6422743" y="1887215"/>
              <a:ext cx="886107" cy="400110"/>
            </a:xfrm>
            <a:prstGeom prst="rect">
              <a:avLst/>
            </a:prstGeom>
            <a:noFill/>
          </p:spPr>
          <p:txBody>
            <a:bodyPr wrap="square" rtlCol="0">
              <a:spAutoFit/>
            </a:bodyPr>
            <a:lstStyle/>
            <a:p>
              <a:r>
                <a:rPr lang="ja-JP" altLang="en-US" sz="2000" dirty="0" smtClean="0">
                  <a:latin typeface="Meiryo UI" panose="020B0604030504040204" pitchFamily="50" charset="-128"/>
                  <a:ea typeface="Meiryo UI" panose="020B0604030504040204" pitchFamily="50" charset="-128"/>
                </a:rPr>
                <a:t>液</a:t>
              </a:r>
              <a:r>
                <a:rPr lang="ja-JP" altLang="en-US" sz="2000" dirty="0">
                  <a:latin typeface="Meiryo UI" panose="020B0604030504040204" pitchFamily="50" charset="-128"/>
                  <a:ea typeface="Meiryo UI" panose="020B0604030504040204" pitchFamily="50" charset="-128"/>
                </a:rPr>
                <a:t>脈</a:t>
              </a:r>
              <a:endParaRPr kumimoji="1" lang="ja-JP" altLang="en-US" sz="200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173336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761461" y="1661899"/>
            <a:ext cx="8131019" cy="830997"/>
          </a:xfrm>
          <a:prstGeom prst="rect">
            <a:avLst/>
          </a:prstGeom>
        </p:spPr>
        <p:txBody>
          <a:bodyPr wrap="square">
            <a:spAutoFit/>
          </a:bodyPr>
          <a:lstStyle/>
          <a:p>
            <a:r>
              <a:rPr lang="ja-JP" altLang="en-US" sz="2400" dirty="0">
                <a:latin typeface="Meiryo UI" panose="020B0604030504040204" pitchFamily="50" charset="-128"/>
                <a:ea typeface="Meiryo UI" panose="020B0604030504040204" pitchFamily="50" charset="-128"/>
              </a:rPr>
              <a:t>翼面上の液</a:t>
            </a:r>
            <a:r>
              <a:rPr lang="ja-JP" altLang="en-US" sz="2400" dirty="0" smtClean="0">
                <a:latin typeface="Meiryo UI" panose="020B0604030504040204" pitchFamily="50" charset="-128"/>
                <a:ea typeface="Meiryo UI" panose="020B0604030504040204" pitchFamily="50" charset="-128"/>
              </a:rPr>
              <a:t>挙動を可視化し，エロージョンの原因となる粗大液滴が形成される状況を明らかにする</a:t>
            </a:r>
            <a:endParaRPr lang="ja-JP" altLang="ja-JP" sz="2400" dirty="0">
              <a:latin typeface="Meiryo UI" panose="020B0604030504040204" pitchFamily="50" charset="-128"/>
              <a:ea typeface="Meiryo UI" panose="020B0604030504040204" pitchFamily="50" charset="-128"/>
            </a:endParaRPr>
          </a:p>
        </p:txBody>
      </p:sp>
      <p:sp>
        <p:nvSpPr>
          <p:cNvPr id="26" name="正方形/長方形 25"/>
          <p:cNvSpPr/>
          <p:nvPr/>
        </p:nvSpPr>
        <p:spPr>
          <a:xfrm>
            <a:off x="761462" y="2780928"/>
            <a:ext cx="8131018" cy="830997"/>
          </a:xfrm>
          <a:prstGeom prst="rect">
            <a:avLst/>
          </a:prstGeom>
        </p:spPr>
        <p:txBody>
          <a:bodyPr wrap="square">
            <a:spAutoFit/>
          </a:bodyPr>
          <a:lstStyle/>
          <a:p>
            <a:pPr algn="just"/>
            <a:r>
              <a:rPr lang="ja-JP" altLang="en-US" sz="2400" dirty="0" smtClean="0">
                <a:latin typeface="Meiryo UI" panose="020B0604030504040204" pitchFamily="50" charset="-128"/>
                <a:ea typeface="Meiryo UI" panose="020B0604030504040204" pitchFamily="50" charset="-128"/>
              </a:rPr>
              <a:t>噴霧設備を有した可視化可能な風洞を用いて、</a:t>
            </a:r>
            <a:r>
              <a:rPr lang="ja-JP" altLang="en-US" sz="2400" b="1" dirty="0" smtClean="0">
                <a:latin typeface="Meiryo UI" panose="020B0604030504040204" pitchFamily="50" charset="-128"/>
                <a:ea typeface="Meiryo UI" panose="020B0604030504040204" pitchFamily="50" charset="-128"/>
              </a:rPr>
              <a:t>入口案内翼を模した翼面上や後縁から飛散する液滴の挙動の可視化実験</a:t>
            </a:r>
            <a:r>
              <a:rPr lang="ja-JP" altLang="en-US" sz="2400" dirty="0" smtClean="0">
                <a:latin typeface="Meiryo UI" panose="020B0604030504040204" pitchFamily="50" charset="-128"/>
                <a:ea typeface="Meiryo UI" panose="020B0604030504040204" pitchFamily="50" charset="-128"/>
              </a:rPr>
              <a:t>を行う</a:t>
            </a:r>
            <a:endParaRPr lang="en-US" altLang="ja-JP" sz="2400" dirty="0">
              <a:latin typeface="Meiryo UI" panose="020B0604030504040204" pitchFamily="50" charset="-128"/>
              <a:ea typeface="Meiryo UI" panose="020B0604030504040204" pitchFamily="50" charset="-128"/>
            </a:endParaRPr>
          </a:p>
        </p:txBody>
      </p:sp>
      <p:sp>
        <p:nvSpPr>
          <p:cNvPr id="14"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研究背景・目的　</a:t>
            </a:r>
            <a:r>
              <a:rPr lang="en-US" altLang="ja-JP" sz="24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研究目的</a:t>
            </a:r>
            <a:endParaRPr kumimoji="1" lang="ja-JP" altLang="en-US" sz="2400" dirty="0">
              <a:ea typeface="Meiryo UI" panose="020B0604030504040204" pitchFamily="50" charset="-128"/>
            </a:endParaRPr>
          </a:p>
        </p:txBody>
      </p:sp>
      <p:sp>
        <p:nvSpPr>
          <p:cNvPr id="18" name="テキスト ボックス 17"/>
          <p:cNvSpPr txBox="1"/>
          <p:nvPr/>
        </p:nvSpPr>
        <p:spPr>
          <a:xfrm>
            <a:off x="8532440" y="748022"/>
            <a:ext cx="720080" cy="338554"/>
          </a:xfrm>
          <a:prstGeom prst="rect">
            <a:avLst/>
          </a:prstGeom>
          <a:noFill/>
        </p:spPr>
        <p:txBody>
          <a:bodyPr wrap="square" rtlCol="0">
            <a:spAutoFit/>
          </a:bodyPr>
          <a:lstStyle/>
          <a:p>
            <a:r>
              <a:rPr lang="en-US" altLang="ja-JP" sz="1600" dirty="0" smtClean="0">
                <a:solidFill>
                  <a:schemeClr val="bg1"/>
                </a:solidFill>
                <a:latin typeface="Meiryo UI" panose="020B0604030504040204" pitchFamily="50" charset="-128"/>
                <a:ea typeface="Meiryo UI" panose="020B0604030504040204" pitchFamily="50" charset="-128"/>
              </a:rPr>
              <a:t>4</a:t>
            </a:r>
            <a:r>
              <a:rPr kumimoji="1" lang="en-US" altLang="ja-JP" sz="1600" dirty="0" smtClean="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sp>
        <p:nvSpPr>
          <p:cNvPr id="15" name="コンテンツ プレースホルダー 2"/>
          <p:cNvSpPr txBox="1">
            <a:spLocks/>
          </p:cNvSpPr>
          <p:nvPr/>
        </p:nvSpPr>
        <p:spPr bwMode="auto">
          <a:xfrm>
            <a:off x="291597" y="1340768"/>
            <a:ext cx="6584659"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研究目的</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19" name="コンテンツ プレースホルダー 2"/>
          <p:cNvSpPr txBox="1">
            <a:spLocks/>
          </p:cNvSpPr>
          <p:nvPr/>
        </p:nvSpPr>
        <p:spPr bwMode="auto">
          <a:xfrm>
            <a:off x="291597" y="2420888"/>
            <a:ext cx="6584659" cy="494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Ø"/>
            </a:pPr>
            <a:r>
              <a:rPr lang="ja-JP" altLang="en-US" sz="2400" b="1" kern="0" dirty="0" smtClean="0">
                <a:solidFill>
                  <a:schemeClr val="accent6">
                    <a:lumMod val="75000"/>
                  </a:schemeClr>
                </a:solidFill>
                <a:latin typeface="+mj-lt"/>
                <a:ea typeface="Meiryo UI" panose="020B0604030504040204" pitchFamily="50" charset="-128"/>
              </a:rPr>
              <a:t>研究手法</a:t>
            </a:r>
            <a:endParaRPr lang="en-US" altLang="ja-JP" sz="2400" b="1" kern="0" dirty="0" smtClean="0">
              <a:solidFill>
                <a:schemeClr val="accent6">
                  <a:lumMod val="75000"/>
                </a:schemeClr>
              </a:solidFill>
              <a:latin typeface="+mj-lt"/>
              <a:ea typeface="Meiryo UI" panose="020B0604030504040204" pitchFamily="50" charset="-128"/>
            </a:endParaRPr>
          </a:p>
        </p:txBody>
      </p:sp>
      <p:sp>
        <p:nvSpPr>
          <p:cNvPr id="10" name="正方形/長方形 9"/>
          <p:cNvSpPr/>
          <p:nvPr/>
        </p:nvSpPr>
        <p:spPr>
          <a:xfrm>
            <a:off x="107504" y="4869160"/>
            <a:ext cx="5771335" cy="1200329"/>
          </a:xfrm>
          <a:prstGeom prst="rect">
            <a:avLst/>
          </a:prstGeom>
        </p:spPr>
        <p:txBody>
          <a:bodyPr wrap="square">
            <a:spAutoFit/>
          </a:bodyPr>
          <a:lstStyle/>
          <a:p>
            <a:pPr marL="1257300" lvl="2"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翼</a:t>
            </a:r>
            <a:r>
              <a:rPr lang="ja-JP" altLang="en-US" sz="2400" dirty="0">
                <a:latin typeface="Meiryo UI" panose="020B0604030504040204" pitchFamily="50" charset="-128"/>
                <a:ea typeface="Meiryo UI" panose="020B0604030504040204" pitchFamily="50" charset="-128"/>
              </a:rPr>
              <a:t>面上の液挙動の比較</a:t>
            </a:r>
            <a:endParaRPr lang="en-US" altLang="ja-JP" sz="2400" dirty="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翼後縁における液滴の飛散位置</a:t>
            </a:r>
            <a:endParaRPr lang="en-US" altLang="ja-JP" sz="2400" dirty="0" smtClean="0">
              <a:latin typeface="Meiryo UI" panose="020B0604030504040204" pitchFamily="50" charset="-128"/>
              <a:ea typeface="Meiryo UI" panose="020B0604030504040204" pitchFamily="50" charset="-128"/>
            </a:endParaRPr>
          </a:p>
          <a:p>
            <a:pPr marL="1257300" lvl="2" indent="-342900">
              <a:buFont typeface="Arial" panose="020B0604020202020204" pitchFamily="34" charset="0"/>
              <a:buChar char="•"/>
            </a:pPr>
            <a:r>
              <a:rPr lang="ja-JP" altLang="en-US" sz="2400" dirty="0" smtClean="0">
                <a:latin typeface="Meiryo UI" panose="020B0604030504040204" pitchFamily="50" charset="-128"/>
                <a:ea typeface="Meiryo UI" panose="020B0604030504040204" pitchFamily="50" charset="-128"/>
              </a:rPr>
              <a:t>後</a:t>
            </a:r>
            <a:r>
              <a:rPr lang="ja-JP" altLang="en-US" sz="2400" dirty="0">
                <a:latin typeface="Meiryo UI" panose="020B0604030504040204" pitchFamily="50" charset="-128"/>
                <a:ea typeface="Meiryo UI" panose="020B0604030504040204" pitchFamily="50" charset="-128"/>
              </a:rPr>
              <a:t>縁から飛散</a:t>
            </a:r>
            <a:r>
              <a:rPr lang="ja-JP" altLang="en-US" sz="2400" dirty="0" smtClean="0">
                <a:latin typeface="Meiryo UI" panose="020B0604030504040204" pitchFamily="50" charset="-128"/>
                <a:ea typeface="Meiryo UI" panose="020B0604030504040204" pitchFamily="50" charset="-128"/>
              </a:rPr>
              <a:t>する粗大液滴の粒径</a:t>
            </a:r>
            <a:endParaRPr lang="en-US" altLang="ja-JP" sz="2400" dirty="0" smtClean="0">
              <a:latin typeface="Meiryo UI" panose="020B0604030504040204" pitchFamily="50" charset="-128"/>
              <a:ea typeface="Meiryo UI" panose="020B0604030504040204" pitchFamily="50" charset="-128"/>
            </a:endParaRPr>
          </a:p>
        </p:txBody>
      </p:sp>
      <p:sp>
        <p:nvSpPr>
          <p:cNvPr id="11" name="正方形/長方形 10"/>
          <p:cNvSpPr/>
          <p:nvPr/>
        </p:nvSpPr>
        <p:spPr>
          <a:xfrm>
            <a:off x="251519" y="3678123"/>
            <a:ext cx="7864203" cy="1200329"/>
          </a:xfrm>
          <a:prstGeom prst="rect">
            <a:avLst/>
          </a:prstGeom>
        </p:spPr>
        <p:txBody>
          <a:bodyPr wrap="square">
            <a:spAutoFit/>
          </a:bodyPr>
          <a:lstStyle/>
          <a:p>
            <a:pPr algn="just"/>
            <a:r>
              <a:rPr lang="ja-JP" altLang="en-US" sz="2400" dirty="0" smtClean="0">
                <a:latin typeface="Meiryo UI" panose="020B0604030504040204" pitchFamily="50" charset="-128"/>
                <a:ea typeface="Meiryo UI" panose="020B0604030504040204" pitchFamily="50" charset="-128"/>
              </a:rPr>
              <a:t>しかしながら</a:t>
            </a:r>
            <a:r>
              <a:rPr lang="en-US" altLang="ja-JP" sz="2400" dirty="0" smtClean="0">
                <a:latin typeface="Meiryo UI" panose="020B0604030504040204" pitchFamily="50" charset="-128"/>
                <a:ea typeface="Meiryo UI" panose="020B0604030504040204" pitchFamily="50" charset="-128"/>
              </a:rPr>
              <a:t>……</a:t>
            </a:r>
          </a:p>
          <a:p>
            <a:pPr algn="just"/>
            <a:r>
              <a:rPr lang="ja-JP" altLang="en-US" sz="2400" dirty="0" smtClean="0">
                <a:latin typeface="Meiryo UI" panose="020B0604030504040204" pitchFamily="50" charset="-128"/>
                <a:ea typeface="Meiryo UI" panose="020B0604030504040204" pitchFamily="50" charset="-128"/>
              </a:rPr>
              <a:t>同じ翼型でも異なる翼を</a:t>
            </a:r>
            <a:r>
              <a:rPr lang="ja-JP" altLang="en-US" sz="2400" dirty="0">
                <a:latin typeface="Meiryo UI" panose="020B0604030504040204" pitchFamily="50" charset="-128"/>
                <a:ea typeface="Meiryo UI" panose="020B0604030504040204" pitchFamily="50" charset="-128"/>
              </a:rPr>
              <a:t>用いる</a:t>
            </a:r>
            <a:r>
              <a:rPr lang="ja-JP" altLang="en-US" sz="2400" dirty="0" smtClean="0">
                <a:latin typeface="Meiryo UI" panose="020B0604030504040204" pitchFamily="50" charset="-128"/>
                <a:ea typeface="Meiryo UI" panose="020B0604030504040204" pitchFamily="50" charset="-128"/>
              </a:rPr>
              <a:t>と，翼面上液挙動が変化する</a:t>
            </a:r>
            <a:endParaRPr lang="en-US" altLang="ja-JP" sz="2400" dirty="0" smtClean="0">
              <a:latin typeface="Meiryo UI" panose="020B0604030504040204" pitchFamily="50" charset="-128"/>
              <a:ea typeface="Meiryo UI" panose="020B0604030504040204" pitchFamily="50" charset="-128"/>
            </a:endParaRPr>
          </a:p>
          <a:p>
            <a:pPr algn="just"/>
            <a:r>
              <a:rPr lang="ja-JP" altLang="en-US" sz="2400" dirty="0" smtClean="0">
                <a:latin typeface="Meiryo UI" panose="020B0604030504040204" pitchFamily="50" charset="-128"/>
                <a:ea typeface="Meiryo UI" panose="020B0604030504040204" pitchFamily="50" charset="-128"/>
              </a:rPr>
              <a:t>　　→翼面上の</a:t>
            </a:r>
            <a:r>
              <a:rPr lang="ja-JP" altLang="en-US" sz="2400" b="1" dirty="0" smtClean="0">
                <a:latin typeface="Meiryo UI" panose="020B0604030504040204" pitchFamily="50" charset="-128"/>
                <a:ea typeface="Meiryo UI" panose="020B0604030504040204" pitchFamily="50" charset="-128"/>
              </a:rPr>
              <a:t>濡れ性の影響</a:t>
            </a:r>
            <a:r>
              <a:rPr lang="ja-JP" altLang="en-US" sz="2400" dirty="0" smtClean="0">
                <a:latin typeface="Meiryo UI" panose="020B0604030504040204" pitchFamily="50" charset="-128"/>
                <a:ea typeface="Meiryo UI" panose="020B0604030504040204" pitchFamily="50" charset="-128"/>
              </a:rPr>
              <a:t>を調べる</a:t>
            </a:r>
            <a:endParaRPr lang="en-US" altLang="ja-JP" sz="2400"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10886" y="4653136"/>
            <a:ext cx="2540247" cy="1552373"/>
          </a:xfrm>
          <a:prstGeom prst="rect">
            <a:avLst/>
          </a:prstGeom>
        </p:spPr>
      </p:pic>
      <p:sp>
        <p:nvSpPr>
          <p:cNvPr id="13" name="テキスト ボックス 12"/>
          <p:cNvSpPr txBox="1"/>
          <p:nvPr/>
        </p:nvSpPr>
        <p:spPr>
          <a:xfrm>
            <a:off x="7122941" y="6205509"/>
            <a:ext cx="1985563" cy="338554"/>
          </a:xfrm>
          <a:prstGeom prst="rect">
            <a:avLst/>
          </a:prstGeom>
          <a:noFill/>
        </p:spPr>
        <p:txBody>
          <a:bodyPr wrap="square" rtlCol="0">
            <a:spAutoFit/>
          </a:bodyPr>
          <a:lstStyle/>
          <a:p>
            <a:r>
              <a:rPr kumimoji="1" lang="en-US" altLang="ja-JP" sz="1600" dirty="0" smtClean="0">
                <a:solidFill>
                  <a:schemeClr val="bg2"/>
                </a:solidFill>
              </a:rPr>
              <a:t>(CERATEC JAPAN)</a:t>
            </a:r>
            <a:endParaRPr kumimoji="1" lang="ja-JP" altLang="en-US" sz="1600" dirty="0">
              <a:solidFill>
                <a:schemeClr val="bg2"/>
              </a:solidFill>
            </a:endParaRPr>
          </a:p>
        </p:txBody>
      </p:sp>
    </p:spTree>
    <p:extLst>
      <p:ext uri="{BB962C8B-B14F-4D97-AF65-F5344CB8AC3E}">
        <p14:creationId xmlns:p14="http://schemas.microsoft.com/office/powerpoint/2010/main" val="11952915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indent="360363" algn="l"/>
            <a:r>
              <a:rPr kumimoji="1" lang="ja-JP" altLang="en-US" b="1" dirty="0" smtClean="0">
                <a:solidFill>
                  <a:schemeClr val="accent6">
                    <a:lumMod val="75000"/>
                  </a:schemeClr>
                </a:solidFill>
                <a:latin typeface="Meiryo UI" panose="020B0604030504040204" pitchFamily="50" charset="-128"/>
                <a:ea typeface="Meiryo UI" panose="020B0604030504040204" pitchFamily="50" charset="-128"/>
              </a:rPr>
              <a:t>目次</a:t>
            </a:r>
            <a:endParaRPr kumimoji="1" lang="ja-JP" altLang="en-US" b="1" dirty="0">
              <a:solidFill>
                <a:schemeClr val="accent6">
                  <a:lumMod val="75000"/>
                </a:schemeClr>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452438" y="1413024"/>
            <a:ext cx="8229600" cy="5040312"/>
          </a:xfrm>
        </p:spPr>
        <p:txBody>
          <a:bodyPr/>
          <a:lstStyle/>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研究背景・目的</a:t>
            </a:r>
            <a:endParaRPr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kumimoji="1" lang="ja-JP" altLang="en-US" sz="2800" dirty="0" smtClean="0">
                <a:latin typeface="Meiryo UI" panose="020B0604030504040204" pitchFamily="50" charset="-128"/>
                <a:ea typeface="Meiryo UI" panose="020B0604030504040204" pitchFamily="50" charset="-128"/>
              </a:rPr>
              <a:t>実験設備・条件</a:t>
            </a:r>
            <a:endParaRPr kumimoji="1" lang="en-US" altLang="ja-JP" sz="2800" dirty="0" smtClean="0">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a:solidFill>
                  <a:schemeClr val="bg2"/>
                </a:solidFill>
                <a:latin typeface="Meiryo UI" panose="020B0604030504040204" pitchFamily="50" charset="-128"/>
                <a:ea typeface="Meiryo UI" panose="020B0604030504040204" pitchFamily="50" charset="-128"/>
              </a:rPr>
              <a:t>実験・解析手法</a:t>
            </a:r>
            <a:endParaRPr lang="en-US" altLang="ja-JP" sz="2800" dirty="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実験結果・考察</a:t>
            </a:r>
            <a:endParaRPr lang="en-US" altLang="ja-JP" sz="2800" dirty="0" smtClean="0">
              <a:solidFill>
                <a:schemeClr val="bg2"/>
              </a:solidFill>
              <a:latin typeface="Meiryo UI" panose="020B0604030504040204" pitchFamily="50" charset="-128"/>
              <a:ea typeface="Meiryo UI" panose="020B0604030504040204" pitchFamily="50" charset="-128"/>
            </a:endParaRPr>
          </a:p>
          <a:p>
            <a:pPr marL="742950" indent="-742950">
              <a:buFont typeface="+mj-lt"/>
              <a:buAutoNum type="arabicPeriod"/>
            </a:pPr>
            <a:r>
              <a:rPr lang="ja-JP" altLang="en-US" sz="2800" dirty="0" smtClean="0">
                <a:solidFill>
                  <a:schemeClr val="bg2"/>
                </a:solidFill>
                <a:latin typeface="Meiryo UI" panose="020B0604030504040204" pitchFamily="50" charset="-128"/>
                <a:ea typeface="Meiryo UI" panose="020B0604030504040204" pitchFamily="50" charset="-128"/>
              </a:rPr>
              <a:t>まとめ</a:t>
            </a:r>
            <a:endParaRPr lang="en-US" altLang="ja-JP" sz="2800" dirty="0" smtClean="0">
              <a:solidFill>
                <a:schemeClr val="bg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5802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2931" t="10247" r="2271" b="7823"/>
          <a:stretch/>
        </p:blipFill>
        <p:spPr>
          <a:xfrm>
            <a:off x="486785" y="1196751"/>
            <a:ext cx="8631301" cy="3726845"/>
          </a:xfrm>
          <a:prstGeom prst="rect">
            <a:avLst/>
          </a:prstGeom>
        </p:spPr>
      </p:pic>
      <p:sp>
        <p:nvSpPr>
          <p:cNvPr id="2" name="タイトル 1"/>
          <p:cNvSpPr>
            <a:spLocks noGrp="1"/>
          </p:cNvSpPr>
          <p:nvPr>
            <p:ph type="title"/>
          </p:nvPr>
        </p:nvSpPr>
        <p:spPr>
          <a:xfrm>
            <a:off x="98425" y="116632"/>
            <a:ext cx="7210425" cy="649287"/>
          </a:xfrm>
        </p:spPr>
        <p:txBody>
          <a:bodyPr/>
          <a:lstStyle/>
          <a:p>
            <a:pPr marL="360363" algn="l"/>
            <a:r>
              <a:rPr lang="ja-JP" altLang="en-US" sz="2800" b="1" dirty="0" smtClean="0">
                <a:solidFill>
                  <a:schemeClr val="accent6">
                    <a:lumMod val="75000"/>
                  </a:schemeClr>
                </a:solidFill>
                <a:ea typeface="Meiryo UI" panose="020B0604030504040204" pitchFamily="50" charset="-128"/>
              </a:rPr>
              <a:t>実験設備・条件　</a:t>
            </a:r>
            <a:r>
              <a:rPr lang="en-US" altLang="ja-JP" sz="2400" b="1" dirty="0" smtClean="0">
                <a:solidFill>
                  <a:schemeClr val="accent6">
                    <a:lumMod val="75000"/>
                  </a:schemeClr>
                </a:solidFill>
                <a:ea typeface="Meiryo UI" panose="020B0604030504040204" pitchFamily="50" charset="-128"/>
              </a:rPr>
              <a:t>– </a:t>
            </a:r>
            <a:r>
              <a:rPr lang="ja-JP" altLang="en-US" sz="2400" b="1" dirty="0" smtClean="0">
                <a:solidFill>
                  <a:schemeClr val="accent6">
                    <a:lumMod val="75000"/>
                  </a:schemeClr>
                </a:solidFill>
                <a:ea typeface="Meiryo UI" panose="020B0604030504040204" pitchFamily="50" charset="-128"/>
              </a:rPr>
              <a:t>実験設備</a:t>
            </a:r>
            <a:endParaRPr kumimoji="1" lang="ja-JP" altLang="en-US" sz="2000" dirty="0">
              <a:ea typeface="Meiryo UI" panose="020B0604030504040204" pitchFamily="50" charset="-128"/>
            </a:endParaRPr>
          </a:p>
        </p:txBody>
      </p:sp>
      <p:sp>
        <p:nvSpPr>
          <p:cNvPr id="3" name="コンテンツ プレースホルダー 2"/>
          <p:cNvSpPr>
            <a:spLocks noGrp="1"/>
          </p:cNvSpPr>
          <p:nvPr>
            <p:ph idx="1"/>
          </p:nvPr>
        </p:nvSpPr>
        <p:spPr>
          <a:xfrm>
            <a:off x="251520" y="1413446"/>
            <a:ext cx="4793795" cy="494675"/>
          </a:xfrm>
        </p:spPr>
        <p:txBody>
          <a:bodyPr/>
          <a:lstStyle/>
          <a:p>
            <a:pPr>
              <a:buFont typeface="Wingdings" panose="05000000000000000000" pitchFamily="2" charset="2"/>
              <a:buChar char="Ø"/>
            </a:pPr>
            <a:r>
              <a:rPr lang="ja-JP" altLang="en-US" sz="2400" b="1" dirty="0" smtClean="0">
                <a:solidFill>
                  <a:schemeClr val="accent6">
                    <a:lumMod val="75000"/>
                  </a:schemeClr>
                </a:solidFill>
                <a:latin typeface="+mj-lt"/>
                <a:ea typeface="Meiryo UI" panose="020B0604030504040204" pitchFamily="50" charset="-128"/>
              </a:rPr>
              <a:t>実験風洞概観</a:t>
            </a:r>
            <a:endParaRPr kumimoji="1" lang="en-US" altLang="ja-JP" sz="2400" b="1" dirty="0" smtClean="0">
              <a:solidFill>
                <a:schemeClr val="accent6">
                  <a:lumMod val="75000"/>
                </a:schemeClr>
              </a:solidFill>
              <a:latin typeface="+mj-lt"/>
              <a:ea typeface="Meiryo UI" panose="020B0604030504040204" pitchFamily="50" charset="-128"/>
            </a:endParaRPr>
          </a:p>
        </p:txBody>
      </p:sp>
      <p:sp>
        <p:nvSpPr>
          <p:cNvPr id="5" name="テキスト ボックス 4"/>
          <p:cNvSpPr txBox="1"/>
          <p:nvPr/>
        </p:nvSpPr>
        <p:spPr>
          <a:xfrm>
            <a:off x="8532440" y="748022"/>
            <a:ext cx="720080" cy="338554"/>
          </a:xfrm>
          <a:prstGeom prst="rect">
            <a:avLst/>
          </a:prstGeom>
          <a:noFill/>
        </p:spPr>
        <p:txBody>
          <a:bodyPr wrap="square" rtlCol="0">
            <a:spAutoFit/>
          </a:bodyPr>
          <a:lstStyle/>
          <a:p>
            <a:r>
              <a:rPr lang="en-US" altLang="ja-JP" sz="1600" dirty="0" smtClean="0">
                <a:solidFill>
                  <a:schemeClr val="bg1"/>
                </a:solidFill>
                <a:latin typeface="Meiryo UI" panose="020B0604030504040204" pitchFamily="50" charset="-128"/>
                <a:ea typeface="Meiryo UI" panose="020B0604030504040204" pitchFamily="50" charset="-128"/>
              </a:rPr>
              <a:t>5</a:t>
            </a:r>
            <a:r>
              <a:rPr kumimoji="1" lang="en-US" altLang="ja-JP" sz="1600" dirty="0" smtClean="0">
                <a:solidFill>
                  <a:schemeClr val="bg1"/>
                </a:solidFill>
                <a:latin typeface="Meiryo UI" panose="020B0604030504040204" pitchFamily="50" charset="-128"/>
                <a:ea typeface="Meiryo UI" panose="020B0604030504040204" pitchFamily="50" charset="-128"/>
              </a:rPr>
              <a:t>/16</a:t>
            </a:r>
            <a:endParaRPr kumimoji="1" lang="ja-JP" altLang="en-US" sz="1600" dirty="0">
              <a:solidFill>
                <a:schemeClr val="bg1"/>
              </a:solidFill>
              <a:latin typeface="Meiryo UI" panose="020B0604030504040204" pitchFamily="50" charset="-128"/>
              <a:ea typeface="Meiryo UI" panose="020B0604030504040204" pitchFamily="50" charset="-128"/>
            </a:endParaRP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t="12429" b="16081"/>
          <a:stretch/>
        </p:blipFill>
        <p:spPr>
          <a:xfrm>
            <a:off x="6197998" y="4987673"/>
            <a:ext cx="2954568" cy="1584176"/>
          </a:xfrm>
          <a:prstGeom prst="rect">
            <a:avLst/>
          </a:prstGeom>
        </p:spPr>
      </p:pic>
      <p:sp>
        <p:nvSpPr>
          <p:cNvPr id="8" name="円/楕円 7"/>
          <p:cNvSpPr/>
          <p:nvPr/>
        </p:nvSpPr>
        <p:spPr>
          <a:xfrm>
            <a:off x="2843808" y="2716044"/>
            <a:ext cx="2592288" cy="12961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6" y="4610168"/>
            <a:ext cx="5994175" cy="2131200"/>
          </a:xfrm>
          <a:prstGeom prst="rect">
            <a:avLst/>
          </a:prstGeom>
        </p:spPr>
      </p:pic>
    </p:spTree>
    <p:extLst>
      <p:ext uri="{BB962C8B-B14F-4D97-AF65-F5344CB8AC3E}">
        <p14:creationId xmlns:p14="http://schemas.microsoft.com/office/powerpoint/2010/main" val="3178228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JPL_ver4.0">
  <a:themeElements>
    <a:clrScheme name="JPL_ver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JPL_ver3.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JPL_ver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JPL_ver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JPL_ver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JPL_ver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JPL_ver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JPL_ver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JPL_ver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JPL_ver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JPL_ver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JPL_ver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JPL_ver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JPL_ver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JPL_ver4.0</Template>
  <TotalTime>83089</TotalTime>
  <Words>2281</Words>
  <Application>Microsoft Office PowerPoint</Application>
  <PresentationFormat>画面に合わせる (4:3)</PresentationFormat>
  <Paragraphs>378</Paragraphs>
  <Slides>34</Slides>
  <Notes>33</Notes>
  <HiddenSlides>0</HiddenSlides>
  <MMClips>10</MMClips>
  <ScaleCrop>false</ScaleCrop>
  <HeadingPairs>
    <vt:vector size="4" baseType="variant">
      <vt:variant>
        <vt:lpstr>テーマ</vt:lpstr>
      </vt:variant>
      <vt:variant>
        <vt:i4>1</vt:i4>
      </vt:variant>
      <vt:variant>
        <vt:lpstr>スライド タイトル</vt:lpstr>
      </vt:variant>
      <vt:variant>
        <vt:i4>34</vt:i4>
      </vt:variant>
    </vt:vector>
  </HeadingPairs>
  <TitlesOfParts>
    <vt:vector size="35" baseType="lpstr">
      <vt:lpstr>JPL_ver4.0</vt:lpstr>
      <vt:lpstr>噴霧流れ中の圧縮機翼面周りの液挙動に関する研究 -翼面の濡れ性の影響-</vt:lpstr>
      <vt:lpstr>目次</vt:lpstr>
      <vt:lpstr>目次</vt:lpstr>
      <vt:lpstr>研究背景・目的　– 研究背景</vt:lpstr>
      <vt:lpstr>研究背景・目的　– 研究背景</vt:lpstr>
      <vt:lpstr>研究背景・目的　– 研究目的</vt:lpstr>
      <vt:lpstr>研究背景・目的　– 研究目的</vt:lpstr>
      <vt:lpstr>目次</vt:lpstr>
      <vt:lpstr>実験設備・条件　– 実験設備</vt:lpstr>
      <vt:lpstr>実験設備・条件　– 実験設備・実験条件</vt:lpstr>
      <vt:lpstr>目次</vt:lpstr>
      <vt:lpstr>実験・解析手法</vt:lpstr>
      <vt:lpstr>実験・解析手法</vt:lpstr>
      <vt:lpstr>実験・解析手法</vt:lpstr>
      <vt:lpstr>実験・解析手法</vt:lpstr>
      <vt:lpstr>目次</vt:lpstr>
      <vt:lpstr>実験結果・考察　</vt:lpstr>
      <vt:lpstr>実験結果・考察　</vt:lpstr>
      <vt:lpstr>実験結果・考察　</vt:lpstr>
      <vt:lpstr>実験結果・考察　</vt:lpstr>
      <vt:lpstr>実験結果・考察　</vt:lpstr>
      <vt:lpstr>目次</vt:lpstr>
      <vt:lpstr>まとめ・今後の展望</vt:lpstr>
      <vt:lpstr>PowerPoint プレゼンテーション</vt:lpstr>
      <vt:lpstr>実験結果・考察　– 通常翼液挙動</vt:lpstr>
      <vt:lpstr>実験結果・考察　–撥水翼面上の液滴の大きさ等</vt:lpstr>
      <vt:lpstr>実験結果・考察　– 液滴飛散頻度</vt:lpstr>
      <vt:lpstr>実験結果・考察　– 横から見たとき</vt:lpstr>
      <vt:lpstr>新しい翼型の検討</vt:lpstr>
      <vt:lpstr>実験結果・考察　– 液膜長さ</vt:lpstr>
      <vt:lpstr>実験結果・考察　– 液膜長さ</vt:lpstr>
      <vt:lpstr>実験結果・考察　– 液脈本数</vt:lpstr>
      <vt:lpstr>実験結果・考察　– 液脈本数</vt:lpstr>
      <vt:lpstr>実験結果・考察　– 後縁飛散</vt:lpstr>
    </vt:vector>
  </TitlesOfParts>
  <Company>Jet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研究室輪講補足資料 （２０１２年１２月４日）</dc:title>
  <dc:creator>suyama</dc:creator>
  <cp:lastModifiedBy>Murata</cp:lastModifiedBy>
  <cp:revision>1791</cp:revision>
  <cp:lastPrinted>2017-12-01T03:01:43Z</cp:lastPrinted>
  <dcterms:created xsi:type="dcterms:W3CDTF">2012-12-03T14:25:34Z</dcterms:created>
  <dcterms:modified xsi:type="dcterms:W3CDTF">2018-02-01T06:30:51Z</dcterms:modified>
</cp:coreProperties>
</file>